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Canva Sans" panose="020B0503030501040103" pitchFamily="34" charset="0"/>
      <p:regular r:id="rId46"/>
    </p:embeddedFont>
    <p:embeddedFont>
      <p:font typeface="Canva Sans Bold" panose="020B0803030501040103" pitchFamily="34" charset="0"/>
      <p:regular r:id="rId47"/>
      <p:bold r:id="rId48"/>
    </p:embeddedFont>
    <p:embeddedFont>
      <p:font typeface="Public Sans" pitchFamily="2" charset="77"/>
      <p:regular r:id="rId49"/>
    </p:embeddedFont>
    <p:embeddedFont>
      <p:font typeface="Public Sans Bold" pitchFamily="2" charset="77"/>
      <p:regular r:id="rId50"/>
    </p:embeddedFont>
    <p:embeddedFont>
      <p:font typeface="Public Sans Bold Italics" pitchFamily="2" charset="77"/>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50" autoAdjust="0"/>
  </p:normalViewPr>
  <p:slideViewPr>
    <p:cSldViewPr>
      <p:cViewPr varScale="1">
        <p:scale>
          <a:sx n="80" d="100"/>
          <a:sy n="80" d="100"/>
        </p:scale>
        <p:origin x="2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eg"/><Relationship Id="rId7" Type="http://schemas.openxmlformats.org/officeDocument/2006/relationships/image" Target="../media/image29.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5.jpe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svg"/><Relationship Id="rId21" Type="http://schemas.openxmlformats.org/officeDocument/2006/relationships/image" Target="../media/image60.svg"/><Relationship Id="rId34" Type="http://schemas.openxmlformats.org/officeDocument/2006/relationships/image" Target="../media/image73.png"/><Relationship Id="rId42" Type="http://schemas.openxmlformats.org/officeDocument/2006/relationships/image" Target="../media/image81.png"/><Relationship Id="rId47" Type="http://schemas.openxmlformats.org/officeDocument/2006/relationships/image" Target="../media/image86.svg"/><Relationship Id="rId50" Type="http://schemas.openxmlformats.org/officeDocument/2006/relationships/image" Target="../media/image89.png"/><Relationship Id="rId55" Type="http://schemas.openxmlformats.org/officeDocument/2006/relationships/image" Target="../media/image94.svg"/><Relationship Id="rId7" Type="http://schemas.openxmlformats.org/officeDocument/2006/relationships/image" Target="../media/image46.svg"/><Relationship Id="rId2" Type="http://schemas.openxmlformats.org/officeDocument/2006/relationships/image" Target="../media/image41.png"/><Relationship Id="rId16" Type="http://schemas.openxmlformats.org/officeDocument/2006/relationships/image" Target="../media/image55.png"/><Relationship Id="rId29" Type="http://schemas.openxmlformats.org/officeDocument/2006/relationships/image" Target="../media/image68.svg"/><Relationship Id="rId11" Type="http://schemas.openxmlformats.org/officeDocument/2006/relationships/image" Target="../media/image50.sv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svg"/><Relationship Id="rId40" Type="http://schemas.openxmlformats.org/officeDocument/2006/relationships/image" Target="../media/image79.png"/><Relationship Id="rId45" Type="http://schemas.openxmlformats.org/officeDocument/2006/relationships/image" Target="../media/image84.svg"/><Relationship Id="rId53" Type="http://schemas.openxmlformats.org/officeDocument/2006/relationships/image" Target="../media/image92.svg"/><Relationship Id="rId58" Type="http://schemas.openxmlformats.org/officeDocument/2006/relationships/image" Target="../media/image97.png"/><Relationship Id="rId5" Type="http://schemas.openxmlformats.org/officeDocument/2006/relationships/image" Target="../media/image44.svg"/><Relationship Id="rId61" Type="http://schemas.openxmlformats.org/officeDocument/2006/relationships/image" Target="../media/image100.svg"/><Relationship Id="rId19" Type="http://schemas.openxmlformats.org/officeDocument/2006/relationships/image" Target="../media/image58.sv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image" Target="../media/image74.svg"/><Relationship Id="rId43" Type="http://schemas.openxmlformats.org/officeDocument/2006/relationships/image" Target="../media/image82.svg"/><Relationship Id="rId48" Type="http://schemas.openxmlformats.org/officeDocument/2006/relationships/image" Target="../media/image87.png"/><Relationship Id="rId56" Type="http://schemas.openxmlformats.org/officeDocument/2006/relationships/image" Target="../media/image95.png"/><Relationship Id="rId8" Type="http://schemas.openxmlformats.org/officeDocument/2006/relationships/image" Target="../media/image47.png"/><Relationship Id="rId51" Type="http://schemas.openxmlformats.org/officeDocument/2006/relationships/image" Target="../media/image90.svg"/><Relationship Id="rId3" Type="http://schemas.openxmlformats.org/officeDocument/2006/relationships/image" Target="../media/image42.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7.png"/><Relationship Id="rId46" Type="http://schemas.openxmlformats.org/officeDocument/2006/relationships/image" Target="../media/image85.png"/><Relationship Id="rId59" Type="http://schemas.openxmlformats.org/officeDocument/2006/relationships/image" Target="../media/image98.svg"/><Relationship Id="rId20" Type="http://schemas.openxmlformats.org/officeDocument/2006/relationships/image" Target="../media/image59.png"/><Relationship Id="rId41" Type="http://schemas.openxmlformats.org/officeDocument/2006/relationships/image" Target="../media/image80.svg"/><Relationship Id="rId54"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45.png"/><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png"/><Relationship Id="rId36" Type="http://schemas.openxmlformats.org/officeDocument/2006/relationships/image" Target="../media/image75.png"/><Relationship Id="rId49" Type="http://schemas.openxmlformats.org/officeDocument/2006/relationships/image" Target="../media/image88.svg"/><Relationship Id="rId57" Type="http://schemas.openxmlformats.org/officeDocument/2006/relationships/image" Target="../media/image96.svg"/><Relationship Id="rId10" Type="http://schemas.openxmlformats.org/officeDocument/2006/relationships/image" Target="../media/image49.png"/><Relationship Id="rId31" Type="http://schemas.openxmlformats.org/officeDocument/2006/relationships/image" Target="../media/image70.svg"/><Relationship Id="rId44" Type="http://schemas.openxmlformats.org/officeDocument/2006/relationships/image" Target="../media/image83.png"/><Relationship Id="rId52" Type="http://schemas.openxmlformats.org/officeDocument/2006/relationships/image" Target="../media/image91.png"/><Relationship Id="rId60" Type="http://schemas.openxmlformats.org/officeDocument/2006/relationships/image" Target="../media/image99.png"/><Relationship Id="rId4" Type="http://schemas.openxmlformats.org/officeDocument/2006/relationships/image" Target="../media/image43.png"/><Relationship Id="rId9" Type="http://schemas.openxmlformats.org/officeDocument/2006/relationships/image" Target="../media/image48.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dirty="0">
                <a:solidFill>
                  <a:srgbClr val="000000"/>
                </a:solidFill>
                <a:latin typeface="Public Sans Bold"/>
              </a:rPr>
              <a:t>UK Food Trends</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dirty="0">
                <a:solidFill>
                  <a:srgbClr val="9B9B9B"/>
                </a:solidFill>
                <a:latin typeface="Public Sans"/>
              </a:rPr>
              <a:t>Abraham, Helen, Kassem &amp; Rahmi</a:t>
            </a:r>
          </a:p>
        </p:txBody>
      </p:sp>
      <p:sp>
        <p:nvSpPr>
          <p:cNvPr id="5" name="TextBox 5"/>
          <p:cNvSpPr txBox="1"/>
          <p:nvPr/>
        </p:nvSpPr>
        <p:spPr>
          <a:xfrm>
            <a:off x="1028700" y="6193487"/>
            <a:ext cx="13080216" cy="720733"/>
          </a:xfrm>
          <a:prstGeom prst="rect">
            <a:avLst/>
          </a:prstGeom>
        </p:spPr>
        <p:txBody>
          <a:bodyPr lIns="0" tIns="0" rIns="0" bIns="0" rtlCol="0" anchor="t">
            <a:spAutoFit/>
          </a:bodyPr>
          <a:lstStyle/>
          <a:p>
            <a:pPr>
              <a:lnSpc>
                <a:spcPts val="5500"/>
              </a:lnSpc>
            </a:pPr>
            <a:r>
              <a:rPr lang="en-US" sz="5000" dirty="0">
                <a:solidFill>
                  <a:srgbClr val="000000"/>
                </a:solidFill>
                <a:latin typeface="Public Sans Bold"/>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028700"/>
            <a:ext cx="6172200"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
        <p:nvSpPr>
          <p:cNvPr id="4" name="TextBox 4"/>
          <p:cNvSpPr txBox="1"/>
          <p:nvPr/>
        </p:nvSpPr>
        <p:spPr>
          <a:xfrm>
            <a:off x="6808699" y="857250"/>
            <a:ext cx="11479301" cy="4763760"/>
          </a:xfrm>
          <a:prstGeom prst="rect">
            <a:avLst/>
          </a:prstGeom>
        </p:spPr>
        <p:txBody>
          <a:bodyPr lIns="0" tIns="0" rIns="0" bIns="0" rtlCol="0" anchor="t">
            <a:spAutoFit/>
          </a:bodyPr>
          <a:lstStyle/>
          <a:p>
            <a:pPr algn="ctr">
              <a:lnSpc>
                <a:spcPts val="9380"/>
              </a:lnSpc>
            </a:pPr>
            <a:r>
              <a:rPr lang="en-US" sz="6700" dirty="0">
                <a:solidFill>
                  <a:srgbClr val="000000"/>
                </a:solidFill>
                <a:latin typeface="Canva Sans Bold"/>
              </a:rPr>
              <a:t>What is the most popular food &amp; drink by consumption for all age Groups?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568" y="235865"/>
            <a:ext cx="10051135" cy="10051135"/>
          </a:xfrm>
          <a:prstGeom prst="rect">
            <a:avLst/>
          </a:prstGeom>
        </p:spPr>
      </p:pic>
      <p:pic>
        <p:nvPicPr>
          <p:cNvPr id="3" name="Picture 3"/>
          <p:cNvPicPr>
            <a:picLocks noChangeAspect="1"/>
          </p:cNvPicPr>
          <p:nvPr/>
        </p:nvPicPr>
        <p:blipFill>
          <a:blip r:embed="rId3"/>
          <a:srcRect/>
          <a:stretch>
            <a:fillRect/>
          </a:stretch>
        </p:blipFill>
        <p:spPr>
          <a:xfrm rot="-5400000">
            <a:off x="8117778" y="6901078"/>
            <a:ext cx="1117885" cy="676321"/>
          </a:xfrm>
          <a:prstGeom prst="rect">
            <a:avLst/>
          </a:prstGeom>
        </p:spPr>
      </p:pic>
      <p:pic>
        <p:nvPicPr>
          <p:cNvPr id="4" name="Picture 4"/>
          <p:cNvPicPr>
            <a:picLocks noChangeAspect="1"/>
          </p:cNvPicPr>
          <p:nvPr/>
        </p:nvPicPr>
        <p:blipFill>
          <a:blip r:embed="rId3"/>
          <a:srcRect/>
          <a:stretch>
            <a:fillRect/>
          </a:stretch>
        </p:blipFill>
        <p:spPr>
          <a:xfrm rot="-4985774">
            <a:off x="5346551" y="6308535"/>
            <a:ext cx="1228961" cy="743521"/>
          </a:xfrm>
          <a:prstGeom prst="rect">
            <a:avLst/>
          </a:prstGeom>
        </p:spPr>
      </p:pic>
      <p:sp>
        <p:nvSpPr>
          <p:cNvPr id="5" name="TextBox 5"/>
          <p:cNvSpPr txBox="1"/>
          <p:nvPr/>
        </p:nvSpPr>
        <p:spPr>
          <a:xfrm>
            <a:off x="12305176" y="242387"/>
            <a:ext cx="4230223" cy="87421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a:rPr>
              <a:t>Key Points</a:t>
            </a:r>
          </a:p>
        </p:txBody>
      </p:sp>
      <p:sp>
        <p:nvSpPr>
          <p:cNvPr id="6" name="TextBox 6"/>
          <p:cNvSpPr txBox="1"/>
          <p:nvPr/>
        </p:nvSpPr>
        <p:spPr>
          <a:xfrm>
            <a:off x="10524764" y="1591713"/>
            <a:ext cx="7230312" cy="660019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most popular food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most popular drink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We will go deep dive further detail throughout the presentations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602" y="578801"/>
            <a:ext cx="9129398" cy="9129398"/>
          </a:xfrm>
          <a:prstGeom prst="rect">
            <a:avLst/>
          </a:prstGeom>
        </p:spPr>
      </p:pic>
      <p:sp>
        <p:nvSpPr>
          <p:cNvPr id="3" name="TextBox 3"/>
          <p:cNvSpPr txBox="1"/>
          <p:nvPr/>
        </p:nvSpPr>
        <p:spPr>
          <a:xfrm>
            <a:off x="11697380" y="502601"/>
            <a:ext cx="4861152" cy="1066800"/>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MOST POPULAR FOOD?</a:t>
            </a:r>
          </a:p>
          <a:p>
            <a:pPr marL="0" lvl="0" indent="0" algn="l">
              <a:lnSpc>
                <a:spcPts val="4200"/>
              </a:lnSpc>
              <a:spcBef>
                <a:spcPct val="0"/>
              </a:spcBef>
            </a:pPr>
            <a:endParaRPr lang="en-US" sz="3000" dirty="0">
              <a:solidFill>
                <a:srgbClr val="000000"/>
              </a:solidFill>
              <a:latin typeface="Public Sans Bold"/>
            </a:endParaRPr>
          </a:p>
        </p:txBody>
      </p:sp>
      <p:sp>
        <p:nvSpPr>
          <p:cNvPr id="4" name="TextBox 4"/>
          <p:cNvSpPr txBox="1"/>
          <p:nvPr/>
        </p:nvSpPr>
        <p:spPr>
          <a:xfrm>
            <a:off x="11697380" y="1126640"/>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Bread, Fruit, Non Carcasses Meat &amp; Other Food &amp; Drink Category </a:t>
            </a:r>
          </a:p>
        </p:txBody>
      </p:sp>
      <p:sp>
        <p:nvSpPr>
          <p:cNvPr id="5" name="TextBox 5"/>
          <p:cNvSpPr txBox="1"/>
          <p:nvPr/>
        </p:nvSpPr>
        <p:spPr>
          <a:xfrm>
            <a:off x="9940018" y="6264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219835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ARE OTHER FOOD?</a:t>
            </a:r>
          </a:p>
        </p:txBody>
      </p:sp>
      <p:sp>
        <p:nvSpPr>
          <p:cNvPr id="7" name="TextBox 7"/>
          <p:cNvSpPr txBox="1"/>
          <p:nvPr/>
        </p:nvSpPr>
        <p:spPr>
          <a:xfrm>
            <a:off x="11697380" y="2822389"/>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Mineral Water, Baby Food, Soups, Sauces, Salt &amp; Ice Cream.</a:t>
            </a:r>
          </a:p>
        </p:txBody>
      </p:sp>
      <p:sp>
        <p:nvSpPr>
          <p:cNvPr id="8" name="TextBox 8"/>
          <p:cNvSpPr txBox="1"/>
          <p:nvPr/>
        </p:nvSpPr>
        <p:spPr>
          <a:xfrm>
            <a:off x="9940018" y="23221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pic>
        <p:nvPicPr>
          <p:cNvPr id="9" name="Picture 9"/>
          <p:cNvPicPr>
            <a:picLocks noChangeAspect="1"/>
          </p:cNvPicPr>
          <p:nvPr/>
        </p:nvPicPr>
        <p:blipFill>
          <a:blip r:embed="rId3"/>
          <a:srcRect/>
          <a:stretch>
            <a:fillRect/>
          </a:stretch>
        </p:blipFill>
        <p:spPr>
          <a:xfrm rot="-5400000">
            <a:off x="5076821" y="7718340"/>
            <a:ext cx="870294" cy="526528"/>
          </a:xfrm>
          <a:prstGeom prst="rect">
            <a:avLst/>
          </a:prstGeom>
        </p:spPr>
      </p:pic>
      <p:pic>
        <p:nvPicPr>
          <p:cNvPr id="10" name="Picture 10"/>
          <p:cNvPicPr>
            <a:picLocks noChangeAspect="1"/>
          </p:cNvPicPr>
          <p:nvPr/>
        </p:nvPicPr>
        <p:blipFill>
          <a:blip r:embed="rId3"/>
          <a:srcRect/>
          <a:stretch>
            <a:fillRect/>
          </a:stretch>
        </p:blipFill>
        <p:spPr>
          <a:xfrm rot="-5400000">
            <a:off x="1382866" y="7680120"/>
            <a:ext cx="676773" cy="409448"/>
          </a:xfrm>
          <a:prstGeom prst="rect">
            <a:avLst/>
          </a:prstGeom>
        </p:spPr>
      </p:pic>
      <p:pic>
        <p:nvPicPr>
          <p:cNvPr id="11" name="Picture 11"/>
          <p:cNvPicPr>
            <a:picLocks noChangeAspect="1"/>
          </p:cNvPicPr>
          <p:nvPr/>
        </p:nvPicPr>
        <p:blipFill>
          <a:blip r:embed="rId3"/>
          <a:srcRect/>
          <a:stretch>
            <a:fillRect/>
          </a:stretch>
        </p:blipFill>
        <p:spPr>
          <a:xfrm rot="-5400000">
            <a:off x="5903191" y="8646381"/>
            <a:ext cx="1037839" cy="627893"/>
          </a:xfrm>
          <a:prstGeom prst="rect">
            <a:avLst/>
          </a:prstGeom>
        </p:spPr>
      </p:pic>
      <p:pic>
        <p:nvPicPr>
          <p:cNvPr id="12" name="Picture 12"/>
          <p:cNvPicPr>
            <a:picLocks noChangeAspect="1"/>
          </p:cNvPicPr>
          <p:nvPr/>
        </p:nvPicPr>
        <p:blipFill>
          <a:blip r:embed="rId3"/>
          <a:srcRect/>
          <a:stretch>
            <a:fillRect/>
          </a:stretch>
        </p:blipFill>
        <p:spPr>
          <a:xfrm rot="-5400000">
            <a:off x="6864458" y="7909284"/>
            <a:ext cx="1037839" cy="627893"/>
          </a:xfrm>
          <a:prstGeom prst="rect">
            <a:avLst/>
          </a:prstGeom>
        </p:spPr>
      </p:pic>
      <p:sp>
        <p:nvSpPr>
          <p:cNvPr id="13" name="TextBox 13"/>
          <p:cNvSpPr txBox="1"/>
          <p:nvPr/>
        </p:nvSpPr>
        <p:spPr>
          <a:xfrm>
            <a:off x="11697380" y="3894904"/>
            <a:ext cx="6590620"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IS NON CARCASSED MEAT?</a:t>
            </a:r>
          </a:p>
        </p:txBody>
      </p:sp>
      <p:sp>
        <p:nvSpPr>
          <p:cNvPr id="14" name="TextBox 14"/>
          <p:cNvSpPr txBox="1"/>
          <p:nvPr/>
        </p:nvSpPr>
        <p:spPr>
          <a:xfrm>
            <a:off x="11697380" y="4518943"/>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Liver, Bacon, Ham, poultry not in cans, Sausages</a:t>
            </a:r>
          </a:p>
        </p:txBody>
      </p:sp>
      <p:sp>
        <p:nvSpPr>
          <p:cNvPr id="15" name="TextBox 15"/>
          <p:cNvSpPr txBox="1"/>
          <p:nvPr/>
        </p:nvSpPr>
        <p:spPr>
          <a:xfrm>
            <a:off x="9940018" y="401872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6" name="TextBox 16"/>
          <p:cNvSpPr txBox="1"/>
          <p:nvPr/>
        </p:nvSpPr>
        <p:spPr>
          <a:xfrm>
            <a:off x="11697380" y="559145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FRESH FRUIT</a:t>
            </a:r>
          </a:p>
        </p:txBody>
      </p:sp>
      <p:sp>
        <p:nvSpPr>
          <p:cNvPr id="17" name="TextBox 17"/>
          <p:cNvSpPr txBox="1"/>
          <p:nvPr/>
        </p:nvSpPr>
        <p:spPr>
          <a:xfrm>
            <a:off x="11697380" y="6215496"/>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Oranges, Apples, Pears, Grapes &amp; Bananas.</a:t>
            </a:r>
          </a:p>
        </p:txBody>
      </p:sp>
      <p:sp>
        <p:nvSpPr>
          <p:cNvPr id="18" name="TextBox 18"/>
          <p:cNvSpPr txBox="1"/>
          <p:nvPr/>
        </p:nvSpPr>
        <p:spPr>
          <a:xfrm>
            <a:off x="9940018" y="571528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9" name="TextBox 19"/>
          <p:cNvSpPr txBox="1"/>
          <p:nvPr/>
        </p:nvSpPr>
        <p:spPr>
          <a:xfrm>
            <a:off x="11697380" y="728801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SPECIAL MENTION</a:t>
            </a:r>
          </a:p>
        </p:txBody>
      </p:sp>
      <p:sp>
        <p:nvSpPr>
          <p:cNvPr id="20" name="TextBox 20"/>
          <p:cNvSpPr txBox="1"/>
          <p:nvPr/>
        </p:nvSpPr>
        <p:spPr>
          <a:xfrm>
            <a:off x="11697380" y="7912050"/>
            <a:ext cx="4861152" cy="16725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Beverages, unit of measure &amp; Contents (Tea, Coffee, Instant Coffee Malt Drinks, Cocoa Drinks &amp; Takeaway Drinks.</a:t>
            </a:r>
          </a:p>
        </p:txBody>
      </p:sp>
      <p:sp>
        <p:nvSpPr>
          <p:cNvPr id="21" name="TextBox 21"/>
          <p:cNvSpPr txBox="1"/>
          <p:nvPr/>
        </p:nvSpPr>
        <p:spPr>
          <a:xfrm>
            <a:off x="9940018" y="741183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358" y="502395"/>
            <a:ext cx="9282210" cy="9282210"/>
          </a:xfrm>
          <a:prstGeom prst="rect">
            <a:avLst/>
          </a:prstGeom>
        </p:spPr>
      </p:pic>
      <p:pic>
        <p:nvPicPr>
          <p:cNvPr id="3" name="Picture 3"/>
          <p:cNvPicPr>
            <a:picLocks noChangeAspect="1"/>
          </p:cNvPicPr>
          <p:nvPr/>
        </p:nvPicPr>
        <p:blipFill>
          <a:blip r:embed="rId3"/>
          <a:srcRect/>
          <a:stretch>
            <a:fillRect/>
          </a:stretch>
        </p:blipFill>
        <p:spPr>
          <a:xfrm rot="-5400000">
            <a:off x="5570259" y="7583885"/>
            <a:ext cx="1037839" cy="627893"/>
          </a:xfrm>
          <a:prstGeom prst="rect">
            <a:avLst/>
          </a:prstGeom>
        </p:spPr>
      </p:pic>
      <p:sp>
        <p:nvSpPr>
          <p:cNvPr id="4" name="TextBox 4"/>
          <p:cNvSpPr txBox="1"/>
          <p:nvPr/>
        </p:nvSpPr>
        <p:spPr>
          <a:xfrm>
            <a:off x="16290373" y="9299261"/>
            <a:ext cx="581195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5" name="TextBox 5"/>
          <p:cNvSpPr txBox="1"/>
          <p:nvPr/>
        </p:nvSpPr>
        <p:spPr>
          <a:xfrm>
            <a:off x="11943881" y="1196825"/>
            <a:ext cx="6023226" cy="442684"/>
          </a:xfrm>
          <a:prstGeom prst="rect">
            <a:avLst/>
          </a:prstGeom>
        </p:spPr>
        <p:txBody>
          <a:bodyPr lIns="0" tIns="0" rIns="0" bIns="0" rtlCol="0" anchor="t">
            <a:spAutoFit/>
          </a:bodyPr>
          <a:lstStyle/>
          <a:p>
            <a:pPr marL="0" lvl="0" indent="0" algn="l">
              <a:lnSpc>
                <a:spcPts val="3541"/>
              </a:lnSpc>
              <a:spcBef>
                <a:spcPct val="0"/>
              </a:spcBef>
            </a:pPr>
            <a:r>
              <a:rPr lang="en-US" sz="2529" dirty="0">
                <a:solidFill>
                  <a:srgbClr val="000000"/>
                </a:solidFill>
                <a:latin typeface="Public Sans Bold"/>
              </a:rPr>
              <a:t>WHAT IS THE MOST POPULAR DRINK?</a:t>
            </a:r>
          </a:p>
        </p:txBody>
      </p:sp>
      <p:sp>
        <p:nvSpPr>
          <p:cNvPr id="6" name="TextBox 6"/>
          <p:cNvSpPr txBox="1"/>
          <p:nvPr/>
        </p:nvSpPr>
        <p:spPr>
          <a:xfrm>
            <a:off x="11943881" y="1750687"/>
            <a:ext cx="6023226"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Skimmed milk (semi/ full), yogurts &amp; other dairy deserts, Non-Dairy Milk substitutes</a:t>
            </a:r>
          </a:p>
        </p:txBody>
      </p:sp>
      <p:sp>
        <p:nvSpPr>
          <p:cNvPr id="7" name="TextBox 7"/>
          <p:cNvSpPr txBox="1"/>
          <p:nvPr/>
        </p:nvSpPr>
        <p:spPr>
          <a:xfrm>
            <a:off x="10186518" y="125047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11943881" y="275440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LIQUID WHOLEMILK</a:t>
            </a:r>
          </a:p>
        </p:txBody>
      </p:sp>
      <p:sp>
        <p:nvSpPr>
          <p:cNvPr id="9" name="TextBox 9"/>
          <p:cNvSpPr txBox="1"/>
          <p:nvPr/>
        </p:nvSpPr>
        <p:spPr>
          <a:xfrm>
            <a:off x="11943881" y="3378439"/>
            <a:ext cx="4861152" cy="4152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vs. Skimmed Milk (Part / Whole)</a:t>
            </a:r>
          </a:p>
        </p:txBody>
      </p:sp>
      <p:sp>
        <p:nvSpPr>
          <p:cNvPr id="10" name="TextBox 10"/>
          <p:cNvSpPr txBox="1"/>
          <p:nvPr/>
        </p:nvSpPr>
        <p:spPr>
          <a:xfrm>
            <a:off x="10186518" y="28782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11" name="TextBox 11"/>
          <p:cNvSpPr txBox="1"/>
          <p:nvPr/>
        </p:nvSpPr>
        <p:spPr>
          <a:xfrm>
            <a:off x="11943881" y="43842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SOFT DRINK</a:t>
            </a:r>
          </a:p>
        </p:txBody>
      </p:sp>
      <p:sp>
        <p:nvSpPr>
          <p:cNvPr id="12" name="TextBox 12"/>
          <p:cNvSpPr txBox="1"/>
          <p:nvPr/>
        </p:nvSpPr>
        <p:spPr>
          <a:xfrm>
            <a:off x="11943881" y="5008318"/>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Soft Drink 2 categories - low cal and non low cal. (April 2018) </a:t>
            </a:r>
          </a:p>
        </p:txBody>
      </p:sp>
      <p:sp>
        <p:nvSpPr>
          <p:cNvPr id="13" name="TextBox 13"/>
          <p:cNvSpPr txBox="1"/>
          <p:nvPr/>
        </p:nvSpPr>
        <p:spPr>
          <a:xfrm>
            <a:off x="10186518" y="450810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4" name="TextBox 14"/>
          <p:cNvSpPr txBox="1"/>
          <p:nvPr/>
        </p:nvSpPr>
        <p:spPr>
          <a:xfrm>
            <a:off x="11943881" y="60120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ALCHOHOLIC DRINKS</a:t>
            </a:r>
          </a:p>
        </p:txBody>
      </p:sp>
      <p:sp>
        <p:nvSpPr>
          <p:cNvPr id="15" name="TextBox 15"/>
          <p:cNvSpPr txBox="1"/>
          <p:nvPr/>
        </p:nvSpPr>
        <p:spPr>
          <a:xfrm>
            <a:off x="11943881" y="6636071"/>
            <a:ext cx="48611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Give us hope we are not a nation of alcoholics at the time of this survey data.</a:t>
            </a:r>
          </a:p>
        </p:txBody>
      </p:sp>
      <p:sp>
        <p:nvSpPr>
          <p:cNvPr id="16" name="TextBox 16"/>
          <p:cNvSpPr txBox="1"/>
          <p:nvPr/>
        </p:nvSpPr>
        <p:spPr>
          <a:xfrm>
            <a:off x="10186518" y="6135857"/>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pic>
        <p:nvPicPr>
          <p:cNvPr id="3" name="Picture 3"/>
          <p:cNvPicPr>
            <a:picLocks noChangeAspect="1"/>
          </p:cNvPicPr>
          <p:nvPr/>
        </p:nvPicPr>
        <p:blipFill>
          <a:blip r:embed="rId3"/>
          <a:srcRect/>
          <a:stretch>
            <a:fillRect/>
          </a:stretch>
        </p:blipFill>
        <p:spPr>
          <a:xfrm>
            <a:off x="4907180" y="1028700"/>
            <a:ext cx="12352120" cy="8229600"/>
          </a:xfrm>
          <a:prstGeom prst="rect">
            <a:avLst/>
          </a:prstGeom>
        </p:spPr>
      </p:pic>
      <p:sp>
        <p:nvSpPr>
          <p:cNvPr id="4" name="TextBox 4"/>
          <p:cNvSpPr txBox="1"/>
          <p:nvPr/>
        </p:nvSpPr>
        <p:spPr>
          <a:xfrm>
            <a:off x="768732" y="4357437"/>
            <a:ext cx="3729037"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Phase 2 - Deep Dive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27730" y="1028700"/>
            <a:ext cx="9127896" cy="7783821"/>
          </a:xfrm>
          <a:prstGeom prst="rect">
            <a:avLst/>
          </a:prstGeom>
        </p:spPr>
      </p:pic>
      <p:pic>
        <p:nvPicPr>
          <p:cNvPr id="3" name="Picture 3"/>
          <p:cNvPicPr>
            <a:picLocks noChangeAspect="1"/>
          </p:cNvPicPr>
          <p:nvPr/>
        </p:nvPicPr>
        <p:blipFill>
          <a:blip r:embed="rId3"/>
          <a:srcRect/>
          <a:stretch>
            <a:fillRect/>
          </a:stretch>
        </p:blipFill>
        <p:spPr>
          <a:xfrm>
            <a:off x="10830035" y="1914188"/>
            <a:ext cx="1363446" cy="613551"/>
          </a:xfrm>
          <a:prstGeom prst="rect">
            <a:avLst/>
          </a:prstGeom>
        </p:spPr>
      </p:pic>
      <p:sp>
        <p:nvSpPr>
          <p:cNvPr id="4" name="TextBox 4"/>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What does the data tell us.....</a:t>
            </a:r>
          </a:p>
        </p:txBody>
      </p:sp>
      <p:sp>
        <p:nvSpPr>
          <p:cNvPr id="5" name="TextBox 5"/>
          <p:cNvSpPr txBox="1"/>
          <p:nvPr/>
        </p:nvSpPr>
        <p:spPr>
          <a:xfrm>
            <a:off x="1520407" y="7221846"/>
            <a:ext cx="5394357" cy="236982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decline in consumption across 4/5 categories starting in 2007 and continuing till 2010.</a:t>
            </a:r>
          </a:p>
          <a:p>
            <a:pPr>
              <a:lnSpc>
                <a:spcPts val="3779"/>
              </a:lnSpc>
            </a:pPr>
            <a:endParaRPr lang="en-US" sz="2700" dirty="0">
              <a:solidFill>
                <a:srgbClr val="9B9B9B"/>
              </a:solidFill>
              <a:latin typeface="Public Sans"/>
            </a:endParaRPr>
          </a:p>
          <a:p>
            <a:pPr marL="0" lvl="0" indent="0" algn="l">
              <a:lnSpc>
                <a:spcPts val="3779"/>
              </a:lnSpc>
              <a:spcBef>
                <a:spcPct val="0"/>
              </a:spcBef>
            </a:pPr>
            <a:r>
              <a:rPr lang="en-US" sz="2700" dirty="0">
                <a:solidFill>
                  <a:srgbClr val="9B9B9B"/>
                </a:solidFill>
                <a:latin typeface="Public Sans"/>
              </a:rPr>
              <a:t>2015 for 50-64</a:t>
            </a:r>
          </a:p>
        </p:txBody>
      </p:sp>
      <p:pic>
        <p:nvPicPr>
          <p:cNvPr id="6" name="Picture 6"/>
          <p:cNvPicPr>
            <a:picLocks noChangeAspect="1"/>
          </p:cNvPicPr>
          <p:nvPr/>
        </p:nvPicPr>
        <p:blipFill>
          <a:blip r:embed="rId3"/>
          <a:srcRect/>
          <a:stretch>
            <a:fillRect/>
          </a:stretch>
        </p:blipFill>
        <p:spPr>
          <a:xfrm>
            <a:off x="10830035" y="3017376"/>
            <a:ext cx="1363446" cy="613551"/>
          </a:xfrm>
          <a:prstGeom prst="rect">
            <a:avLst/>
          </a:prstGeom>
        </p:spPr>
      </p:pic>
      <p:pic>
        <p:nvPicPr>
          <p:cNvPr id="7" name="Picture 7"/>
          <p:cNvPicPr>
            <a:picLocks noChangeAspect="1"/>
          </p:cNvPicPr>
          <p:nvPr/>
        </p:nvPicPr>
        <p:blipFill>
          <a:blip r:embed="rId3"/>
          <a:srcRect/>
          <a:stretch>
            <a:fillRect/>
          </a:stretch>
        </p:blipFill>
        <p:spPr>
          <a:xfrm>
            <a:off x="10830035" y="5247424"/>
            <a:ext cx="1363446" cy="6135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Fresh Fruit</a:t>
            </a:r>
          </a:p>
        </p:txBody>
      </p:sp>
      <p:sp>
        <p:nvSpPr>
          <p:cNvPr id="3" name="TextBox 3"/>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4" name="TextBox 4"/>
          <p:cNvSpPr txBox="1"/>
          <p:nvPr/>
        </p:nvSpPr>
        <p:spPr>
          <a:xfrm>
            <a:off x="12197622" y="7880985"/>
            <a:ext cx="5061678" cy="20916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from 2007 had a steady decline in fruit consumption till 2015, does the economy influence this demographic more than others? or did the recession change habits</a:t>
            </a:r>
          </a:p>
        </p:txBody>
      </p:sp>
      <p:pic>
        <p:nvPicPr>
          <p:cNvPr id="5" name="Picture 5"/>
          <p:cNvPicPr>
            <a:picLocks noChangeAspect="1"/>
          </p:cNvPicPr>
          <p:nvPr/>
        </p:nvPicPr>
        <p:blipFill>
          <a:blip r:embed="rId2"/>
          <a:srcRect b="2406"/>
          <a:stretch>
            <a:fillRect/>
          </a:stretch>
        </p:blipFill>
        <p:spPr>
          <a:xfrm>
            <a:off x="12504624" y="3654308"/>
            <a:ext cx="4099152" cy="2667000"/>
          </a:xfrm>
          <a:prstGeom prst="rect">
            <a:avLst/>
          </a:prstGeom>
        </p:spPr>
      </p:pic>
      <p:sp>
        <p:nvSpPr>
          <p:cNvPr id="6" name="TextBox 6"/>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7" name="TextBox 7"/>
          <p:cNvSpPr txBox="1"/>
          <p:nvPr/>
        </p:nvSpPr>
        <p:spPr>
          <a:xfrm>
            <a:off x="7094424" y="7880985"/>
            <a:ext cx="4099152" cy="16725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Are the highest consumer of fruit. (Health Benefits?/ overlay info with health data in future studies?)</a:t>
            </a:r>
          </a:p>
        </p:txBody>
      </p:sp>
      <p:pic>
        <p:nvPicPr>
          <p:cNvPr id="8" name="Picture 8"/>
          <p:cNvPicPr>
            <a:picLocks noChangeAspect="1"/>
          </p:cNvPicPr>
          <p:nvPr/>
        </p:nvPicPr>
        <p:blipFill>
          <a:blip r:embed="rId3"/>
          <a:srcRect t="20757" b="12597"/>
          <a:stretch>
            <a:fillRect/>
          </a:stretch>
        </p:blipFill>
        <p:spPr>
          <a:xfrm>
            <a:off x="7094424" y="3654308"/>
            <a:ext cx="4099152" cy="2667000"/>
          </a:xfrm>
          <a:prstGeom prst="rect">
            <a:avLst/>
          </a:prstGeom>
        </p:spPr>
      </p:pic>
      <p:sp>
        <p:nvSpPr>
          <p:cNvPr id="9" name="TextBox 9"/>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30-39 &amp; 40-49</a:t>
            </a:r>
          </a:p>
        </p:txBody>
      </p:sp>
      <p:sp>
        <p:nvSpPr>
          <p:cNvPr id="10" name="TextBox 10"/>
          <p:cNvSpPr txBox="1"/>
          <p:nvPr/>
        </p:nvSpPr>
        <p:spPr>
          <a:xfrm>
            <a:off x="1684224" y="7880985"/>
            <a:ext cx="4259376" cy="2141805"/>
          </a:xfrm>
          <a:prstGeom prst="rect">
            <a:avLst/>
          </a:prstGeom>
        </p:spPr>
        <p:txBody>
          <a:bodyPr wrap="square" lIns="0" tIns="0" rIns="0" bIns="0" rtlCol="0" anchor="t">
            <a:spAutoFit/>
          </a:bodyPr>
          <a:lstStyle/>
          <a:p>
            <a:pPr marL="0" lvl="0" indent="0" algn="ctr">
              <a:lnSpc>
                <a:spcPts val="3359"/>
              </a:lnSpc>
              <a:spcBef>
                <a:spcPct val="0"/>
              </a:spcBef>
            </a:pPr>
            <a:r>
              <a:rPr lang="en-US" sz="2400" dirty="0">
                <a:solidFill>
                  <a:srgbClr val="9B9B9B"/>
                </a:solidFill>
                <a:latin typeface="Public Sans"/>
              </a:rPr>
              <a:t>have similar attitude on average to fruit consumption as they are close to each other consumption level. (600-700g per week)</a:t>
            </a:r>
          </a:p>
        </p:txBody>
      </p:sp>
      <p:pic>
        <p:nvPicPr>
          <p:cNvPr id="11" name="Picture 11"/>
          <p:cNvPicPr>
            <a:picLocks noChangeAspect="1"/>
          </p:cNvPicPr>
          <p:nvPr/>
        </p:nvPicPr>
        <p:blipFill>
          <a:blip r:embed="rId4"/>
          <a:srcRect t="34619" b="22005"/>
          <a:stretch>
            <a:fillRect/>
          </a:stretch>
        </p:blipFill>
        <p:spPr>
          <a:xfrm>
            <a:off x="1684224" y="3654308"/>
            <a:ext cx="4099152" cy="266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17500" y="508776"/>
            <a:ext cx="10005867" cy="8532512"/>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 talk about Drink.........</a:t>
            </a:r>
          </a:p>
        </p:txBody>
      </p:sp>
      <p:sp>
        <p:nvSpPr>
          <p:cNvPr id="4" name="TextBox 4"/>
          <p:cNvSpPr txBox="1"/>
          <p:nvPr/>
        </p:nvSpPr>
        <p:spPr>
          <a:xfrm>
            <a:off x="1520407" y="7871451"/>
            <a:ext cx="5394357" cy="1419684"/>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Focusing on our most popular category….Ranking of the age groups.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406"/>
          <a:stretch>
            <a:fillRect/>
          </a:stretch>
        </p:blipFill>
        <p:spPr>
          <a:xfrm>
            <a:off x="12504624" y="3654308"/>
            <a:ext cx="4099152" cy="2667000"/>
          </a:xfrm>
          <a:prstGeom prst="rect">
            <a:avLst/>
          </a:prstGeom>
        </p:spPr>
      </p:pic>
      <p:pic>
        <p:nvPicPr>
          <p:cNvPr id="3" name="Picture 3"/>
          <p:cNvPicPr>
            <a:picLocks noChangeAspect="1"/>
          </p:cNvPicPr>
          <p:nvPr/>
        </p:nvPicPr>
        <p:blipFill>
          <a:blip r:embed="rId3"/>
          <a:srcRect t="20757" b="12597"/>
          <a:stretch>
            <a:fillRect/>
          </a:stretch>
        </p:blipFill>
        <p:spPr>
          <a:xfrm>
            <a:off x="7094424" y="3654308"/>
            <a:ext cx="4099152" cy="2667000"/>
          </a:xfrm>
          <a:prstGeom prst="rect">
            <a:avLst/>
          </a:prstGeom>
        </p:spPr>
      </p:pic>
      <p:pic>
        <p:nvPicPr>
          <p:cNvPr id="4" name="Picture 4"/>
          <p:cNvPicPr>
            <a:picLocks noChangeAspect="1"/>
          </p:cNvPicPr>
          <p:nvPr/>
        </p:nvPicPr>
        <p:blipFill>
          <a:blip r:embed="rId4"/>
          <a:srcRect t="34619" b="22005"/>
          <a:stretch>
            <a:fillRect/>
          </a:stretch>
        </p:blipFill>
        <p:spPr>
          <a:xfrm>
            <a:off x="1684224" y="3654308"/>
            <a:ext cx="4099152" cy="2667000"/>
          </a:xfrm>
          <a:prstGeom prst="rect">
            <a:avLst/>
          </a:prstGeom>
        </p:spPr>
      </p:pic>
      <p:pic>
        <p:nvPicPr>
          <p:cNvPr id="5" name="Picture 5"/>
          <p:cNvPicPr>
            <a:picLocks noChangeAspect="1"/>
          </p:cNvPicPr>
          <p:nvPr/>
        </p:nvPicPr>
        <p:blipFill>
          <a:blip r:embed="rId5"/>
          <a:srcRect t="6652" b="6652"/>
          <a:stretch>
            <a:fillRect/>
          </a:stretch>
        </p:blipFill>
        <p:spPr>
          <a:xfrm>
            <a:off x="12504624" y="3654308"/>
            <a:ext cx="2049576" cy="2667000"/>
          </a:xfrm>
          <a:prstGeom prst="rect">
            <a:avLst/>
          </a:prstGeom>
        </p:spPr>
      </p:pic>
      <p:pic>
        <p:nvPicPr>
          <p:cNvPr id="6" name="Picture 6"/>
          <p:cNvPicPr>
            <a:picLocks noChangeAspect="1"/>
          </p:cNvPicPr>
          <p:nvPr/>
        </p:nvPicPr>
        <p:blipFill>
          <a:blip r:embed="rId6"/>
          <a:srcRect t="6625" b="6625"/>
          <a:stretch>
            <a:fillRect/>
          </a:stretch>
        </p:blipFill>
        <p:spPr>
          <a:xfrm>
            <a:off x="14554200" y="3654308"/>
            <a:ext cx="2049576" cy="2667000"/>
          </a:xfrm>
          <a:prstGeom prst="rect">
            <a:avLst/>
          </a:prstGeom>
        </p:spPr>
      </p:pic>
      <p:pic>
        <p:nvPicPr>
          <p:cNvPr id="7" name="Picture 7"/>
          <p:cNvPicPr>
            <a:picLocks noChangeAspect="1"/>
          </p:cNvPicPr>
          <p:nvPr/>
        </p:nvPicPr>
        <p:blipFill>
          <a:blip r:embed="rId7"/>
          <a:srcRect/>
          <a:stretch>
            <a:fillRect/>
          </a:stretch>
        </p:blipFill>
        <p:spPr>
          <a:xfrm>
            <a:off x="1684224" y="3654308"/>
            <a:ext cx="4099152" cy="2731060"/>
          </a:xfrm>
          <a:prstGeom prst="rect">
            <a:avLst/>
          </a:prstGeom>
        </p:spPr>
      </p:pic>
      <p:pic>
        <p:nvPicPr>
          <p:cNvPr id="8" name="Picture 8"/>
          <p:cNvPicPr>
            <a:picLocks noChangeAspect="1"/>
          </p:cNvPicPr>
          <p:nvPr/>
        </p:nvPicPr>
        <p:blipFill>
          <a:blip r:embed="rId8"/>
          <a:srcRect/>
          <a:stretch>
            <a:fillRect/>
          </a:stretch>
        </p:blipFill>
        <p:spPr>
          <a:xfrm>
            <a:off x="7094424" y="3928505"/>
            <a:ext cx="4099152" cy="2182665"/>
          </a:xfrm>
          <a:prstGeom prst="rect">
            <a:avLst/>
          </a:prstGeom>
        </p:spPr>
      </p:pic>
      <p:pic>
        <p:nvPicPr>
          <p:cNvPr id="9" name="Picture 9"/>
          <p:cNvPicPr>
            <a:picLocks noChangeAspect="1"/>
          </p:cNvPicPr>
          <p:nvPr/>
        </p:nvPicPr>
        <p:blipFill>
          <a:blip r:embed="rId9"/>
          <a:srcRect/>
          <a:stretch>
            <a:fillRect/>
          </a:stretch>
        </p:blipFill>
        <p:spPr>
          <a:xfrm>
            <a:off x="7094424" y="3654308"/>
            <a:ext cx="4099152" cy="2727799"/>
          </a:xfrm>
          <a:prstGeom prst="rect">
            <a:avLst/>
          </a:prstGeom>
        </p:spPr>
      </p:pic>
      <p:sp>
        <p:nvSpPr>
          <p:cNvPr id="10" name="TextBox 10"/>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Milk &amp; Cream Drinks</a:t>
            </a:r>
          </a:p>
        </p:txBody>
      </p:sp>
      <p:sp>
        <p:nvSpPr>
          <p:cNvPr id="11" name="TextBox 11"/>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12" name="TextBox 12"/>
          <p:cNvSpPr txBox="1"/>
          <p:nvPr/>
        </p:nvSpPr>
        <p:spPr>
          <a:xfrm>
            <a:off x="12197622" y="7880985"/>
            <a:ext cx="5061678"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3rd highest consumer of milk staying stable in that position between 1.6-1.8 liters per week.</a:t>
            </a:r>
          </a:p>
        </p:txBody>
      </p:sp>
      <p:sp>
        <p:nvSpPr>
          <p:cNvPr id="13" name="TextBox 13"/>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14" name="TextBox 14"/>
          <p:cNvSpPr txBox="1"/>
          <p:nvPr/>
        </p:nvSpPr>
        <p:spPr>
          <a:xfrm>
            <a:off x="7094424" y="7880985"/>
            <a:ext cx="4099152"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Upward Trend in milk consumption, peaking at 2.2 liters per week in 2011. </a:t>
            </a:r>
          </a:p>
        </p:txBody>
      </p:sp>
      <p:sp>
        <p:nvSpPr>
          <p:cNvPr id="15" name="TextBox 15"/>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ALL AGE GROUPS</a:t>
            </a:r>
          </a:p>
        </p:txBody>
      </p:sp>
      <p:sp>
        <p:nvSpPr>
          <p:cNvPr id="16" name="TextBox 16"/>
          <p:cNvSpPr txBox="1"/>
          <p:nvPr/>
        </p:nvSpPr>
        <p:spPr>
          <a:xfrm>
            <a:off x="1684224" y="7880985"/>
            <a:ext cx="4099152" cy="214180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the graph also tells us unlike fruit the economic condition don't have the same level of influence in consumption habits.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85" r="27077"/>
          <a:stretch>
            <a:fillRect/>
          </a:stretch>
        </p:blipFill>
        <p:spPr>
          <a:xfrm>
            <a:off x="1028700" y="1028700"/>
            <a:ext cx="6127296" cy="8229600"/>
          </a:xfrm>
          <a:prstGeom prst="rect">
            <a:avLst/>
          </a:prstGeom>
        </p:spPr>
      </p:pic>
      <p:sp>
        <p:nvSpPr>
          <p:cNvPr id="3" name="TextBox 3"/>
          <p:cNvSpPr txBox="1"/>
          <p:nvPr/>
        </p:nvSpPr>
        <p:spPr>
          <a:xfrm>
            <a:off x="9144000" y="4629150"/>
            <a:ext cx="7613877"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Rahmi - Level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2356006" y="1028700"/>
            <a:ext cx="5706291" cy="8229600"/>
          </a:xfrm>
          <a:prstGeom prst="rect">
            <a:avLst/>
          </a:prstGeom>
        </p:spPr>
      </p:pic>
      <p:sp>
        <p:nvSpPr>
          <p:cNvPr id="3" name="TextBox 3"/>
          <p:cNvSpPr txBox="1"/>
          <p:nvPr/>
        </p:nvSpPr>
        <p:spPr>
          <a:xfrm>
            <a:off x="895350" y="1085850"/>
            <a:ext cx="10832006"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Introduction</a:t>
            </a:r>
          </a:p>
        </p:txBody>
      </p:sp>
      <p:sp>
        <p:nvSpPr>
          <p:cNvPr id="4" name="TextBox 4"/>
          <p:cNvSpPr txBox="1"/>
          <p:nvPr/>
        </p:nvSpPr>
        <p:spPr>
          <a:xfrm>
            <a:off x="895350" y="2443510"/>
            <a:ext cx="11480514" cy="7563417"/>
          </a:xfrm>
          <a:prstGeom prst="rect">
            <a:avLst/>
          </a:prstGeom>
        </p:spPr>
        <p:txBody>
          <a:bodyPr lIns="0" tIns="0" rIns="0" bIns="0" rtlCol="0" anchor="t">
            <a:spAutoFit/>
          </a:bodyPr>
          <a:lstStyle/>
          <a:p>
            <a:pPr>
              <a:lnSpc>
                <a:spcPts val="3220"/>
              </a:lnSpc>
            </a:pPr>
            <a:r>
              <a:rPr lang="en-US" sz="2300" dirty="0">
                <a:solidFill>
                  <a:srgbClr val="000000"/>
                </a:solidFill>
                <a:latin typeface="Public Sans"/>
              </a:rPr>
              <a:t>Our presentation will look at the UK Food trends since the turn of the millennium.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used data from the UK government website on food and farming.</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These spreadsheets are updated annually when a new edition of the ‘Family Food’ report is published.</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Our aim was to identify food and drink trends as well as finding the underlying information from the data. To draw our food &amp; drink consumption popularity.</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provided different breakdowns within our visuals by age characteristics.</a:t>
            </a:r>
          </a:p>
          <a:p>
            <a:pPr>
              <a:lnSpc>
                <a:spcPts val="3779"/>
              </a:lnSpc>
            </a:pPr>
            <a:endParaRPr lang="en-US" sz="2300" dirty="0">
              <a:solidFill>
                <a:srgbClr val="000000"/>
              </a:solidFill>
              <a:latin typeface="Public Sans"/>
            </a:endParaRPr>
          </a:p>
          <a:p>
            <a:pPr>
              <a:lnSpc>
                <a:spcPts val="3779"/>
              </a:lnSpc>
            </a:pPr>
            <a:endParaRPr lang="en-US" sz="2300" dirty="0">
              <a:solidFill>
                <a:srgbClr val="000000"/>
              </a:solidFill>
              <a:latin typeface="Public Sans"/>
            </a:endParaRPr>
          </a:p>
          <a:p>
            <a:pPr marL="0" lvl="0" indent="0" algn="l">
              <a:lnSpc>
                <a:spcPts val="3779"/>
              </a:lnSpc>
              <a:spcBef>
                <a:spcPct val="0"/>
              </a:spcBef>
            </a:pPr>
            <a:endParaRPr lang="en-US" sz="2300" dirty="0">
              <a:solidFill>
                <a:srgbClr val="000000"/>
              </a:solidFill>
              <a:latin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608396"/>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3477305" y="447010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3477305" y="5094146"/>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1719943" y="4593932"/>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01</a:t>
            </a:r>
          </a:p>
        </p:txBody>
      </p:sp>
      <p:sp>
        <p:nvSpPr>
          <p:cNvPr id="6" name="TextBox 6"/>
          <p:cNvSpPr txBox="1"/>
          <p:nvPr/>
        </p:nvSpPr>
        <p:spPr>
          <a:xfrm>
            <a:off x="3477305" y="727732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3477305" y="7901364"/>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1719943" y="740115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02</a:t>
            </a:r>
          </a:p>
        </p:txBody>
      </p:sp>
      <p:sp>
        <p:nvSpPr>
          <p:cNvPr id="9" name="TextBox 9"/>
          <p:cNvSpPr txBox="1"/>
          <p:nvPr/>
        </p:nvSpPr>
        <p:spPr>
          <a:xfrm>
            <a:off x="11706905" y="447010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1706905" y="5094146"/>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1" name="TextBox 11"/>
          <p:cNvSpPr txBox="1"/>
          <p:nvPr/>
        </p:nvSpPr>
        <p:spPr>
          <a:xfrm>
            <a:off x="9949543" y="4593932"/>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03</a:t>
            </a:r>
          </a:p>
        </p:txBody>
      </p:sp>
      <p:sp>
        <p:nvSpPr>
          <p:cNvPr id="12" name="TextBox 12"/>
          <p:cNvSpPr txBox="1"/>
          <p:nvPr/>
        </p:nvSpPr>
        <p:spPr>
          <a:xfrm>
            <a:off x="11706905" y="727732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3" name="TextBox 13"/>
          <p:cNvSpPr txBox="1"/>
          <p:nvPr/>
        </p:nvSpPr>
        <p:spPr>
          <a:xfrm>
            <a:off x="11706905" y="7901364"/>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4" name="TextBox 14"/>
          <p:cNvSpPr txBox="1"/>
          <p:nvPr/>
        </p:nvSpPr>
        <p:spPr>
          <a:xfrm>
            <a:off x="9949543" y="740115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595" r="33752"/>
          <a:stretch>
            <a:fillRect/>
          </a:stretch>
        </p:blipFill>
        <p:spPr>
          <a:xfrm>
            <a:off x="11132004" y="1028700"/>
            <a:ext cx="6127296" cy="8229600"/>
          </a:xfrm>
          <a:prstGeom prst="rect">
            <a:avLst/>
          </a:prstGeom>
        </p:spPr>
      </p:pic>
      <p:sp>
        <p:nvSpPr>
          <p:cNvPr id="3" name="TextBox 3"/>
          <p:cNvSpPr txBox="1"/>
          <p:nvPr/>
        </p:nvSpPr>
        <p:spPr>
          <a:xfrm>
            <a:off x="1577748" y="1762170"/>
            <a:ext cx="7566252"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Helen - Level 3</a:t>
            </a:r>
          </a:p>
        </p:txBody>
      </p:sp>
      <p:sp>
        <p:nvSpPr>
          <p:cNvPr id="4" name="TextBox 4"/>
          <p:cNvSpPr txBox="1"/>
          <p:nvPr/>
        </p:nvSpPr>
        <p:spPr>
          <a:xfrm>
            <a:off x="1577748" y="8117160"/>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893" y="4445945"/>
            <a:ext cx="15170213" cy="4619950"/>
            <a:chOff x="0" y="0"/>
            <a:chExt cx="20226951" cy="6159934"/>
          </a:xfrm>
        </p:grpSpPr>
        <p:sp>
          <p:nvSpPr>
            <p:cNvPr id="3" name="TextBox 3"/>
            <p:cNvSpPr txBox="1"/>
            <p:nvPr/>
          </p:nvSpPr>
          <p:spPr>
            <a:xfrm>
              <a:off x="723555"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1</a:t>
              </a:r>
            </a:p>
          </p:txBody>
        </p:sp>
        <p:sp>
          <p:nvSpPr>
            <p:cNvPr id="4" name="TextBox 4"/>
            <p:cNvSpPr txBox="1"/>
            <p:nvPr/>
          </p:nvSpPr>
          <p:spPr>
            <a:xfrm>
              <a:off x="462423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2</a:t>
              </a:r>
            </a:p>
          </p:txBody>
        </p:sp>
        <p:sp>
          <p:nvSpPr>
            <p:cNvPr id="5" name="TextBox 5"/>
            <p:cNvSpPr txBox="1"/>
            <p:nvPr/>
          </p:nvSpPr>
          <p:spPr>
            <a:xfrm>
              <a:off x="852491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3</a:t>
              </a:r>
            </a:p>
          </p:txBody>
        </p:sp>
        <p:sp>
          <p:nvSpPr>
            <p:cNvPr id="6" name="TextBox 6"/>
            <p:cNvSpPr txBox="1"/>
            <p:nvPr/>
          </p:nvSpPr>
          <p:spPr>
            <a:xfrm>
              <a:off x="12425593"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4</a:t>
              </a:r>
            </a:p>
          </p:txBody>
        </p:sp>
        <p:sp>
          <p:nvSpPr>
            <p:cNvPr id="7" name="TextBox 7"/>
            <p:cNvSpPr txBox="1"/>
            <p:nvPr/>
          </p:nvSpPr>
          <p:spPr>
            <a:xfrm>
              <a:off x="16326272"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5</a:t>
              </a:r>
            </a:p>
          </p:txBody>
        </p:sp>
        <p:grpSp>
          <p:nvGrpSpPr>
            <p:cNvPr id="8" name="Group 8"/>
            <p:cNvGrpSpPr>
              <a:grpSpLocks noChangeAspect="1"/>
            </p:cNvGrpSpPr>
            <p:nvPr/>
          </p:nvGrpSpPr>
          <p:grpSpPr>
            <a:xfrm>
              <a:off x="723555" y="180595"/>
              <a:ext cx="19503396" cy="5465747"/>
              <a:chOff x="0" y="0"/>
              <a:chExt cx="22882894" cy="6412838"/>
            </a:xfrm>
          </p:grpSpPr>
          <p:sp>
            <p:nvSpPr>
              <p:cNvPr id="9" name="Freeform 9"/>
              <p:cNvSpPr/>
              <p:nvPr/>
            </p:nvSpPr>
            <p:spPr>
              <a:xfrm>
                <a:off x="0" y="-6350"/>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0" name="Freeform 10"/>
              <p:cNvSpPr/>
              <p:nvPr/>
            </p:nvSpPr>
            <p:spPr>
              <a:xfrm>
                <a:off x="0" y="127621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1" name="Freeform 11"/>
              <p:cNvSpPr/>
              <p:nvPr/>
            </p:nvSpPr>
            <p:spPr>
              <a:xfrm>
                <a:off x="0" y="2558785"/>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2" name="Freeform 12"/>
              <p:cNvSpPr/>
              <p:nvPr/>
            </p:nvSpPr>
            <p:spPr>
              <a:xfrm>
                <a:off x="0" y="3841353"/>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3" name="Freeform 13"/>
              <p:cNvSpPr/>
              <p:nvPr/>
            </p:nvSpPr>
            <p:spPr>
              <a:xfrm>
                <a:off x="0" y="5123921"/>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4" name="Freeform 14"/>
              <p:cNvSpPr/>
              <p:nvPr/>
            </p:nvSpPr>
            <p:spPr>
              <a:xfrm>
                <a:off x="0" y="640648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grpSp>
        <p:sp>
          <p:nvSpPr>
            <p:cNvPr id="15" name="TextBox 15"/>
            <p:cNvSpPr txBox="1"/>
            <p:nvPr/>
          </p:nvSpPr>
          <p:spPr>
            <a:xfrm>
              <a:off x="0" y="-38100"/>
              <a:ext cx="57115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125 </a:t>
              </a:r>
            </a:p>
          </p:txBody>
        </p:sp>
        <p:sp>
          <p:nvSpPr>
            <p:cNvPr id="16" name="TextBox 16"/>
            <p:cNvSpPr txBox="1"/>
            <p:nvPr/>
          </p:nvSpPr>
          <p:spPr>
            <a:xfrm>
              <a:off x="3721" y="1055049"/>
              <a:ext cx="567434"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100 </a:t>
              </a:r>
            </a:p>
          </p:txBody>
        </p:sp>
        <p:sp>
          <p:nvSpPr>
            <p:cNvPr id="17" name="TextBox 17"/>
            <p:cNvSpPr txBox="1"/>
            <p:nvPr/>
          </p:nvSpPr>
          <p:spPr>
            <a:xfrm>
              <a:off x="122620" y="2148199"/>
              <a:ext cx="44853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75 </a:t>
              </a:r>
            </a:p>
          </p:txBody>
        </p:sp>
        <p:sp>
          <p:nvSpPr>
            <p:cNvPr id="18" name="TextBox 18"/>
            <p:cNvSpPr txBox="1"/>
            <p:nvPr/>
          </p:nvSpPr>
          <p:spPr>
            <a:xfrm>
              <a:off x="119068" y="3241348"/>
              <a:ext cx="452087"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50 </a:t>
              </a:r>
            </a:p>
          </p:txBody>
        </p:sp>
        <p:sp>
          <p:nvSpPr>
            <p:cNvPr id="19" name="TextBox 19"/>
            <p:cNvSpPr txBox="1"/>
            <p:nvPr/>
          </p:nvSpPr>
          <p:spPr>
            <a:xfrm>
              <a:off x="123973" y="4334498"/>
              <a:ext cx="447182"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25 </a:t>
              </a:r>
            </a:p>
          </p:txBody>
        </p:sp>
        <p:sp>
          <p:nvSpPr>
            <p:cNvPr id="20" name="TextBox 20"/>
            <p:cNvSpPr txBox="1"/>
            <p:nvPr/>
          </p:nvSpPr>
          <p:spPr>
            <a:xfrm>
              <a:off x="314245" y="5427647"/>
              <a:ext cx="256910"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0 </a:t>
              </a:r>
            </a:p>
          </p:txBody>
        </p:sp>
        <p:grpSp>
          <p:nvGrpSpPr>
            <p:cNvPr id="21" name="Group 21"/>
            <p:cNvGrpSpPr>
              <a:grpSpLocks noChangeAspect="1"/>
            </p:cNvGrpSpPr>
            <p:nvPr/>
          </p:nvGrpSpPr>
          <p:grpSpPr>
            <a:xfrm>
              <a:off x="723555" y="180595"/>
              <a:ext cx="19503396" cy="5465747"/>
              <a:chOff x="0" y="0"/>
              <a:chExt cx="22882894" cy="6412838"/>
            </a:xfrm>
          </p:grpSpPr>
          <p:sp>
            <p:nvSpPr>
              <p:cNvPr id="22" name="Freeform 22"/>
              <p:cNvSpPr/>
              <p:nvPr/>
            </p:nvSpPr>
            <p:spPr>
              <a:xfrm>
                <a:off x="2288289" y="51303"/>
                <a:ext cx="18306316" cy="6361535"/>
              </a:xfrm>
              <a:custGeom>
                <a:avLst/>
                <a:gdLst/>
                <a:ahLst/>
                <a:cxnLst/>
                <a:rect l="l" t="t" r="r" b="b"/>
                <a:pathLst>
                  <a:path w="18306316" h="6361535">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id="23" name="Freeform 23"/>
              <p:cNvSpPr/>
              <p:nvPr/>
            </p:nvSpPr>
            <p:spPr>
              <a:xfrm>
                <a:off x="2288289" y="2206016"/>
                <a:ext cx="18306316" cy="4206822"/>
              </a:xfrm>
              <a:custGeom>
                <a:avLst/>
                <a:gdLst/>
                <a:ahLst/>
                <a:cxnLst/>
                <a:rect l="l" t="t" r="r" b="b"/>
                <a:pathLst>
                  <a:path w="18306316" h="4206822">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id="24" name="Freeform 24"/>
              <p:cNvSpPr/>
              <p:nvPr/>
            </p:nvSpPr>
            <p:spPr>
              <a:xfrm>
                <a:off x="2288289" y="4463335"/>
                <a:ext cx="18306316" cy="1949503"/>
              </a:xfrm>
              <a:custGeom>
                <a:avLst/>
                <a:gdLst/>
                <a:ahLst/>
                <a:cxnLst/>
                <a:rect l="l" t="t" r="r" b="b"/>
                <a:pathLst>
                  <a:path w="18306316" h="1949503">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id="25" name="TextBox 25"/>
          <p:cNvSpPr txBox="1"/>
          <p:nvPr/>
        </p:nvSpPr>
        <p:spPr>
          <a:xfrm>
            <a:off x="1558893" y="1278255"/>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26" name="TextBox 26"/>
          <p:cNvSpPr txBox="1"/>
          <p:nvPr/>
        </p:nvSpPr>
        <p:spPr>
          <a:xfrm>
            <a:off x="9144000" y="1335405"/>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65510" y="1974051"/>
            <a:ext cx="6734132" cy="6343991"/>
            <a:chOff x="0" y="0"/>
            <a:chExt cx="8978842" cy="8458655"/>
          </a:xfrm>
        </p:grpSpPr>
        <p:sp>
          <p:nvSpPr>
            <p:cNvPr id="3" name="TextBox 3"/>
            <p:cNvSpPr txBox="1"/>
            <p:nvPr/>
          </p:nvSpPr>
          <p:spPr>
            <a:xfrm>
              <a:off x="6568941" y="-38100"/>
              <a:ext cx="838364"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a:p>
              <a:pPr marL="0" lvl="0" indent="0" algn="ctr">
                <a:lnSpc>
                  <a:spcPts val="2520"/>
                </a:lnSpc>
                <a:spcBef>
                  <a:spcPct val="0"/>
                </a:spcBef>
              </a:pPr>
              <a:r>
                <a:rPr lang="en-US" sz="1800" u="none" dirty="0">
                  <a:solidFill>
                    <a:srgbClr val="000000"/>
                  </a:solidFill>
                  <a:latin typeface="Public Sans"/>
                </a:rPr>
                <a:t>20%</a:t>
              </a:r>
            </a:p>
          </p:txBody>
        </p:sp>
        <p:sp>
          <p:nvSpPr>
            <p:cNvPr id="4" name="TextBox 4"/>
            <p:cNvSpPr txBox="1"/>
            <p:nvPr/>
          </p:nvSpPr>
          <p:spPr>
            <a:xfrm>
              <a:off x="8082872" y="4709948"/>
              <a:ext cx="895971"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a:p>
              <a:pPr marL="0" lvl="0" indent="0" algn="ctr">
                <a:lnSpc>
                  <a:spcPts val="2520"/>
                </a:lnSpc>
                <a:spcBef>
                  <a:spcPct val="0"/>
                </a:spcBef>
              </a:pPr>
              <a:r>
                <a:rPr lang="en-US" sz="1800" u="none" dirty="0">
                  <a:solidFill>
                    <a:srgbClr val="000000"/>
                  </a:solidFill>
                  <a:latin typeface="Public Sans"/>
                </a:rPr>
                <a:t>20%</a:t>
              </a:r>
            </a:p>
          </p:txBody>
        </p:sp>
        <p:sp>
          <p:nvSpPr>
            <p:cNvPr id="5" name="TextBox 5"/>
            <p:cNvSpPr txBox="1"/>
            <p:nvPr/>
          </p:nvSpPr>
          <p:spPr>
            <a:xfrm>
              <a:off x="4038722" y="7644404"/>
              <a:ext cx="9064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a:p>
              <a:pPr marL="0" lvl="0" indent="0" algn="ctr">
                <a:lnSpc>
                  <a:spcPts val="2520"/>
                </a:lnSpc>
                <a:spcBef>
                  <a:spcPct val="0"/>
                </a:spcBef>
              </a:pPr>
              <a:r>
                <a:rPr lang="en-US" sz="1800" u="none" dirty="0">
                  <a:solidFill>
                    <a:srgbClr val="000000"/>
                  </a:solidFill>
                  <a:latin typeface="Public Sans"/>
                </a:rPr>
                <a:t>20%</a:t>
              </a:r>
            </a:p>
          </p:txBody>
        </p:sp>
        <p:sp>
          <p:nvSpPr>
            <p:cNvPr id="6" name="TextBox 6"/>
            <p:cNvSpPr txBox="1"/>
            <p:nvPr/>
          </p:nvSpPr>
          <p:spPr>
            <a:xfrm>
              <a:off x="0" y="4709948"/>
              <a:ext cx="905989"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a:p>
              <a:pPr marL="0" lvl="0" indent="0" algn="ctr">
                <a:lnSpc>
                  <a:spcPts val="2520"/>
                </a:lnSpc>
                <a:spcBef>
                  <a:spcPct val="0"/>
                </a:spcBef>
              </a:pPr>
              <a:r>
                <a:rPr lang="en-US" sz="1800" u="none" dirty="0">
                  <a:solidFill>
                    <a:srgbClr val="000000"/>
                  </a:solidFill>
                  <a:latin typeface="Public Sans"/>
                </a:rPr>
                <a:t>20%</a:t>
              </a:r>
            </a:p>
          </p:txBody>
        </p:sp>
        <p:sp>
          <p:nvSpPr>
            <p:cNvPr id="7" name="TextBox 7"/>
            <p:cNvSpPr txBox="1"/>
            <p:nvPr/>
          </p:nvSpPr>
          <p:spPr>
            <a:xfrm>
              <a:off x="1540926" y="-38100"/>
              <a:ext cx="9096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a:p>
              <a:pPr marL="0" lvl="0" indent="0" algn="ctr">
                <a:lnSpc>
                  <a:spcPts val="2520"/>
                </a:lnSpc>
                <a:spcBef>
                  <a:spcPct val="0"/>
                </a:spcBef>
              </a:pPr>
              <a:r>
                <a:rPr lang="en-US" sz="1800" u="none" dirty="0">
                  <a:solidFill>
                    <a:srgbClr val="000000"/>
                  </a:solidFill>
                  <a:latin typeface="Public Sans"/>
                </a:rPr>
                <a:t>20%</a:t>
              </a:r>
            </a:p>
          </p:txBody>
        </p:sp>
        <p:grpSp>
          <p:nvGrpSpPr>
            <p:cNvPr id="8" name="Group 8"/>
            <p:cNvGrpSpPr>
              <a:grpSpLocks noChangeAspect="1"/>
            </p:cNvGrpSpPr>
            <p:nvPr/>
          </p:nvGrpSpPr>
          <p:grpSpPr>
            <a:xfrm>
              <a:off x="885222" y="217092"/>
              <a:ext cx="7213407" cy="7213407"/>
              <a:chOff x="0" y="0"/>
              <a:chExt cx="2540000" cy="2540000"/>
            </a:xfrm>
          </p:grpSpPr>
          <p:sp>
            <p:nvSpPr>
              <p:cNvPr id="9" name="Freeform 9"/>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000000"/>
              </a:solidFill>
            </p:spPr>
          </p:sp>
          <p:sp>
            <p:nvSpPr>
              <p:cNvPr id="10" name="Freeform 10"/>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262626"/>
              </a:solidFill>
            </p:spPr>
          </p:sp>
          <p:sp>
            <p:nvSpPr>
              <p:cNvPr id="11" name="Freeform 11"/>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474747"/>
              </a:solidFill>
            </p:spPr>
          </p:sp>
          <p:sp>
            <p:nvSpPr>
              <p:cNvPr id="12" name="Freeform 12"/>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6B6B6B"/>
              </a:solidFill>
            </p:spPr>
          </p:sp>
          <p:sp>
            <p:nvSpPr>
              <p:cNvPr id="13" name="Freeform 13"/>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919191"/>
              </a:solidFill>
            </p:spPr>
          </p:sp>
        </p:grpSp>
      </p:grpSp>
      <p:sp>
        <p:nvSpPr>
          <p:cNvPr id="14" name="TextBox 14"/>
          <p:cNvSpPr txBox="1"/>
          <p:nvPr/>
        </p:nvSpPr>
        <p:spPr>
          <a:xfrm>
            <a:off x="11202980" y="2814638"/>
            <a:ext cx="4975257"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5" name="TextBox 15"/>
          <p:cNvSpPr txBox="1"/>
          <p:nvPr/>
        </p:nvSpPr>
        <p:spPr>
          <a:xfrm>
            <a:off x="11202980" y="6588442"/>
            <a:ext cx="4975257"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Briefly elaborate on what</a:t>
            </a:r>
          </a:p>
          <a:p>
            <a:pPr marL="0" lvl="0" indent="0" algn="l">
              <a:lnSpc>
                <a:spcPts val="3779"/>
              </a:lnSpc>
              <a:spcBef>
                <a:spcPct val="0"/>
              </a:spcBef>
            </a:pPr>
            <a:r>
              <a:rPr lang="en-US" sz="2700" dirty="0">
                <a:solidFill>
                  <a:srgbClr val="9B9B9B"/>
                </a:solidFill>
                <a:latin typeface="Public Sans"/>
              </a:rPr>
              <a:t>you want to discuss.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7320" y="1249997"/>
            <a:ext cx="3655060" cy="1827530"/>
            <a:chOff x="0" y="0"/>
            <a:chExt cx="4873413" cy="2436707"/>
          </a:xfrm>
        </p:grpSpPr>
        <p:sp>
          <p:nvSpPr>
            <p:cNvPr id="3" name="TextBox 3"/>
            <p:cNvSpPr txBox="1"/>
            <p:nvPr/>
          </p:nvSpPr>
          <p:spPr>
            <a:xfrm>
              <a:off x="1816907" y="1669806"/>
              <a:ext cx="1239599"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30%</a:t>
              </a:r>
            </a:p>
          </p:txBody>
        </p:sp>
        <p:grpSp>
          <p:nvGrpSpPr>
            <p:cNvPr id="4" name="Group 4"/>
            <p:cNvGrpSpPr>
              <a:grpSpLocks noChangeAspect="1"/>
            </p:cNvGrpSpPr>
            <p:nvPr/>
          </p:nvGrpSpPr>
          <p:grpSpPr>
            <a:xfrm>
              <a:off x="0" y="0"/>
              <a:ext cx="4873413" cy="2436707"/>
              <a:chOff x="0" y="0"/>
              <a:chExt cx="2540000" cy="1270000"/>
            </a:xfrm>
          </p:grpSpPr>
          <p:sp>
            <p:nvSpPr>
              <p:cNvPr id="5" name="Freeform 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6" name="Freeform 6"/>
              <p:cNvSpPr/>
              <p:nvPr/>
            </p:nvSpPr>
            <p:spPr>
              <a:xfrm>
                <a:off x="725" y="269795"/>
                <a:ext cx="587304" cy="1004735"/>
              </a:xfrm>
              <a:custGeom>
                <a:avLst/>
                <a:gdLst/>
                <a:ahLst/>
                <a:cxnLst/>
                <a:rect l="l" t="t" r="r" b="b"/>
                <a:pathLst>
                  <a:path w="587304" h="1004735">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id="7" name="Group 7"/>
          <p:cNvGrpSpPr/>
          <p:nvPr/>
        </p:nvGrpSpPr>
        <p:grpSpPr>
          <a:xfrm>
            <a:off x="1417320" y="4142422"/>
            <a:ext cx="3655060" cy="1827530"/>
            <a:chOff x="0" y="0"/>
            <a:chExt cx="4873413" cy="2436707"/>
          </a:xfrm>
        </p:grpSpPr>
        <p:sp>
          <p:nvSpPr>
            <p:cNvPr id="8" name="TextBox 8"/>
            <p:cNvSpPr txBox="1"/>
            <p:nvPr/>
          </p:nvSpPr>
          <p:spPr>
            <a:xfrm>
              <a:off x="1819116" y="1669806"/>
              <a:ext cx="1235181"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60%</a:t>
              </a:r>
            </a:p>
          </p:txBody>
        </p:sp>
        <p:grpSp>
          <p:nvGrpSpPr>
            <p:cNvPr id="9" name="Group 9"/>
            <p:cNvGrpSpPr>
              <a:grpSpLocks noChangeAspect="1"/>
            </p:cNvGrpSpPr>
            <p:nvPr/>
          </p:nvGrpSpPr>
          <p:grpSpPr>
            <a:xfrm>
              <a:off x="0" y="0"/>
              <a:ext cx="4873413" cy="2436707"/>
              <a:chOff x="0" y="0"/>
              <a:chExt cx="2540000" cy="1270000"/>
            </a:xfrm>
          </p:grpSpPr>
          <p:sp>
            <p:nvSpPr>
              <p:cNvPr id="10" name="Freeform 10"/>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1" name="Freeform 11"/>
              <p:cNvSpPr/>
              <p:nvPr/>
            </p:nvSpPr>
            <p:spPr>
              <a:xfrm>
                <a:off x="725" y="-54063"/>
                <a:ext cx="1646038" cy="1328593"/>
              </a:xfrm>
              <a:custGeom>
                <a:avLst/>
                <a:gdLst/>
                <a:ahLst/>
                <a:cxnLst/>
                <a:rect l="l" t="t" r="r" b="b"/>
                <a:pathLst>
                  <a:path w="1646038" h="1328593">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id="12" name="Group 12"/>
          <p:cNvGrpSpPr/>
          <p:nvPr/>
        </p:nvGrpSpPr>
        <p:grpSpPr>
          <a:xfrm>
            <a:off x="1417320" y="7209472"/>
            <a:ext cx="3655060" cy="1827530"/>
            <a:chOff x="0" y="0"/>
            <a:chExt cx="4873413" cy="2436707"/>
          </a:xfrm>
        </p:grpSpPr>
        <p:sp>
          <p:nvSpPr>
            <p:cNvPr id="13" name="TextBox 13"/>
            <p:cNvSpPr txBox="1"/>
            <p:nvPr/>
          </p:nvSpPr>
          <p:spPr>
            <a:xfrm>
              <a:off x="1818505" y="1669806"/>
              <a:ext cx="1236403"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90%</a:t>
              </a:r>
            </a:p>
          </p:txBody>
        </p:sp>
        <p:grpSp>
          <p:nvGrpSpPr>
            <p:cNvPr id="14" name="Group 14"/>
            <p:cNvGrpSpPr>
              <a:grpSpLocks noChangeAspect="1"/>
            </p:cNvGrpSpPr>
            <p:nvPr/>
          </p:nvGrpSpPr>
          <p:grpSpPr>
            <a:xfrm>
              <a:off x="0" y="0"/>
              <a:ext cx="4873413" cy="2436707"/>
              <a:chOff x="0" y="0"/>
              <a:chExt cx="2540000" cy="1270000"/>
            </a:xfrm>
          </p:grpSpPr>
          <p:sp>
            <p:nvSpPr>
              <p:cNvPr id="15" name="Freeform 1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6" name="Freeform 16"/>
              <p:cNvSpPr/>
              <p:nvPr/>
            </p:nvSpPr>
            <p:spPr>
              <a:xfrm>
                <a:off x="725" y="-77312"/>
                <a:ext cx="2459795" cy="1351842"/>
              </a:xfrm>
              <a:custGeom>
                <a:avLst/>
                <a:gdLst/>
                <a:ahLst/>
                <a:cxnLst/>
                <a:rect l="l" t="t" r="r" b="b"/>
                <a:pathLst>
                  <a:path w="2459795" h="1351842">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id="17" name="TextBox 17"/>
          <p:cNvSpPr txBox="1"/>
          <p:nvPr/>
        </p:nvSpPr>
        <p:spPr>
          <a:xfrm>
            <a:off x="12284043" y="1085850"/>
            <a:ext cx="4975257" cy="3181350"/>
          </a:xfrm>
          <a:prstGeom prst="rect">
            <a:avLst/>
          </a:prstGeom>
        </p:spPr>
        <p:txBody>
          <a:bodyPr lIns="0" tIns="0" rIns="0" bIns="0" rtlCol="0" anchor="t">
            <a:spAutoFit/>
          </a:bodyPr>
          <a:lstStyle/>
          <a:p>
            <a:pPr algn="r">
              <a:lnSpc>
                <a:spcPts val="8250"/>
              </a:lnSpc>
            </a:pPr>
            <a:r>
              <a:rPr lang="en-US" sz="7500" dirty="0">
                <a:solidFill>
                  <a:srgbClr val="000000"/>
                </a:solidFill>
                <a:latin typeface="Public Sans Bold"/>
              </a:rPr>
              <a:t>Write</a:t>
            </a:r>
          </a:p>
          <a:p>
            <a:pPr marL="0" lvl="0" indent="0" algn="r">
              <a:lnSpc>
                <a:spcPts val="8250"/>
              </a:lnSpc>
            </a:pPr>
            <a:r>
              <a:rPr lang="en-US" sz="7500" dirty="0">
                <a:solidFill>
                  <a:srgbClr val="000000"/>
                </a:solidFill>
                <a:latin typeface="Public Sans Bold"/>
              </a:rPr>
              <a:t>your topic or idea</a:t>
            </a:r>
          </a:p>
        </p:txBody>
      </p:sp>
      <p:sp>
        <p:nvSpPr>
          <p:cNvPr id="18" name="TextBox 18"/>
          <p:cNvSpPr txBox="1"/>
          <p:nvPr/>
        </p:nvSpPr>
        <p:spPr>
          <a:xfrm>
            <a:off x="12284043" y="4764405"/>
            <a:ext cx="4975257" cy="941070"/>
          </a:xfrm>
          <a:prstGeom prst="rect">
            <a:avLst/>
          </a:prstGeom>
        </p:spPr>
        <p:txBody>
          <a:bodyPr lIns="0" tIns="0" rIns="0" bIns="0" rtlCol="0" anchor="t">
            <a:spAutoFit/>
          </a:bodyPr>
          <a:lstStyle/>
          <a:p>
            <a:pPr algn="r">
              <a:lnSpc>
                <a:spcPts val="3779"/>
              </a:lnSpc>
            </a:pPr>
            <a:r>
              <a:rPr lang="en-US" sz="2700" dirty="0">
                <a:solidFill>
                  <a:srgbClr val="9B9B9B"/>
                </a:solidFill>
                <a:latin typeface="Public Sans"/>
              </a:rPr>
              <a:t>Briefly elaborate on what</a:t>
            </a:r>
          </a:p>
          <a:p>
            <a:pPr marL="0" lvl="0" indent="0" algn="r">
              <a:lnSpc>
                <a:spcPts val="3779"/>
              </a:lnSpc>
              <a:spcBef>
                <a:spcPct val="0"/>
              </a:spcBef>
            </a:pPr>
            <a:r>
              <a:rPr lang="en-US" sz="2700" dirty="0">
                <a:solidFill>
                  <a:srgbClr val="9B9B9B"/>
                </a:solidFill>
                <a:latin typeface="Public Sans"/>
              </a:rPr>
              <a:t>you want to discuss. </a:t>
            </a:r>
          </a:p>
        </p:txBody>
      </p:sp>
      <p:sp>
        <p:nvSpPr>
          <p:cNvPr id="19" name="TextBox 19"/>
          <p:cNvSpPr txBox="1"/>
          <p:nvPr/>
        </p:nvSpPr>
        <p:spPr>
          <a:xfrm>
            <a:off x="6378348" y="1596496"/>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0" name="TextBox 20"/>
          <p:cNvSpPr txBox="1"/>
          <p:nvPr/>
        </p:nvSpPr>
        <p:spPr>
          <a:xfrm>
            <a:off x="6378348" y="448892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1" name="TextBox 21"/>
          <p:cNvSpPr txBox="1"/>
          <p:nvPr/>
        </p:nvSpPr>
        <p:spPr>
          <a:xfrm>
            <a:off x="6378348" y="755597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grpSp>
        <p:nvGrpSpPr>
          <p:cNvPr id="22" name="Group 22"/>
          <p:cNvGrpSpPr/>
          <p:nvPr/>
        </p:nvGrpSpPr>
        <p:grpSpPr>
          <a:xfrm>
            <a:off x="9917752" y="7466970"/>
            <a:ext cx="7715250" cy="1312536"/>
            <a:chOff x="0" y="0"/>
            <a:chExt cx="10287000" cy="1750048"/>
          </a:xfrm>
        </p:grpSpPr>
        <p:grpSp>
          <p:nvGrpSpPr>
            <p:cNvPr id="23" name="Group 23"/>
            <p:cNvGrpSpPr>
              <a:grpSpLocks noChangeAspect="1"/>
            </p:cNvGrpSpPr>
            <p:nvPr/>
          </p:nvGrpSpPr>
          <p:grpSpPr>
            <a:xfrm>
              <a:off x="0" y="0"/>
              <a:ext cx="10287000" cy="1750048"/>
              <a:chOff x="0" y="0"/>
              <a:chExt cx="13271500" cy="2257778"/>
            </a:xfrm>
          </p:grpSpPr>
          <p:sp>
            <p:nvSpPr>
              <p:cNvPr id="24" name="Freeform 24"/>
              <p:cNvSpPr/>
              <p:nvPr/>
            </p:nvSpPr>
            <p:spPr>
              <a:xfrm>
                <a:off x="16351" y="0"/>
                <a:ext cx="9238228" cy="2257821"/>
              </a:xfrm>
              <a:custGeom>
                <a:avLst/>
                <a:gdLst/>
                <a:ahLst/>
                <a:cxnLst/>
                <a:rect l="l" t="t" r="r" b="b"/>
                <a:pathLst>
                  <a:path w="9238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id="25" name="Freeform 25"/>
              <p:cNvSpPr/>
              <p:nvPr/>
            </p:nvSpPr>
            <p:spPr>
              <a:xfrm>
                <a:off x="9350851" y="0"/>
                <a:ext cx="3904227" cy="2257821"/>
              </a:xfrm>
              <a:custGeom>
                <a:avLst/>
                <a:gdLst/>
                <a:ahLst/>
                <a:cxnLst/>
                <a:rect l="l" t="t" r="r" b="b"/>
                <a:pathLst>
                  <a:path w="39042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609" b="22368"/>
          <a:stretch>
            <a:fillRect/>
          </a:stretch>
        </p:blipFill>
        <p:spPr>
          <a:xfrm>
            <a:off x="7876683" y="1705020"/>
            <a:ext cx="8985629" cy="6876959"/>
          </a:xfrm>
          <a:prstGeom prst="rect">
            <a:avLst/>
          </a:prstGeom>
        </p:spPr>
      </p:pic>
      <p:sp>
        <p:nvSpPr>
          <p:cNvPr id="3" name="TextBox 3"/>
          <p:cNvSpPr txBox="1"/>
          <p:nvPr/>
        </p:nvSpPr>
        <p:spPr>
          <a:xfrm>
            <a:off x="1425688" y="1762170"/>
            <a:ext cx="4688341"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425688" y="7640910"/>
            <a:ext cx="4280127" cy="94107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154233" cy="8229600"/>
            <a:chOff x="0" y="0"/>
            <a:chExt cx="9538978" cy="10972800"/>
          </a:xfrm>
        </p:grpSpPr>
        <p:pic>
          <p:nvPicPr>
            <p:cNvPr id="3" name="Picture 3"/>
            <p:cNvPicPr>
              <a:picLocks noChangeAspect="1"/>
            </p:cNvPicPr>
            <p:nvPr/>
          </p:nvPicPr>
          <p:blipFill>
            <a:blip r:embed="rId2"/>
            <a:srcRect t="14632" b="31179"/>
            <a:stretch>
              <a:fillRect/>
            </a:stretch>
          </p:blipFill>
          <p:spPr>
            <a:xfrm>
              <a:off x="0" y="0"/>
              <a:ext cx="9538978" cy="5168900"/>
            </a:xfrm>
            <a:prstGeom prst="rect">
              <a:avLst/>
            </a:prstGeom>
          </p:spPr>
        </p:pic>
        <p:pic>
          <p:nvPicPr>
            <p:cNvPr id="4" name="Picture 4"/>
            <p:cNvPicPr>
              <a:picLocks noChangeAspect="1"/>
            </p:cNvPicPr>
            <p:nvPr/>
          </p:nvPicPr>
          <p:blipFill>
            <a:blip r:embed="rId3"/>
            <a:srcRect t="12179" b="6028"/>
            <a:stretch>
              <a:fillRect/>
            </a:stretch>
          </p:blipFill>
          <p:spPr>
            <a:xfrm>
              <a:off x="0" y="5803900"/>
              <a:ext cx="9538978" cy="5168900"/>
            </a:xfrm>
            <a:prstGeom prst="rect">
              <a:avLst/>
            </a:prstGeom>
          </p:spPr>
        </p:pic>
      </p:grpSp>
      <p:sp>
        <p:nvSpPr>
          <p:cNvPr id="5" name="TextBox 5"/>
          <p:cNvSpPr txBox="1"/>
          <p:nvPr/>
        </p:nvSpPr>
        <p:spPr>
          <a:xfrm>
            <a:off x="9693048" y="3701188"/>
            <a:ext cx="7566252" cy="213360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 your</a:t>
            </a:r>
          </a:p>
          <a:p>
            <a:pPr marL="0" lvl="0" indent="0">
              <a:lnSpc>
                <a:spcPts val="8250"/>
              </a:lnSpc>
            </a:pPr>
            <a:r>
              <a:rPr lang="en-US" sz="7500" dirty="0">
                <a:solidFill>
                  <a:srgbClr val="000000"/>
                </a:solidFill>
                <a:latin typeface="Public Sans Bold"/>
              </a:rPr>
              <a:t>topic or idea</a:t>
            </a:r>
          </a:p>
        </p:txBody>
      </p:sp>
      <p:sp>
        <p:nvSpPr>
          <p:cNvPr id="6" name="TextBox 6"/>
          <p:cNvSpPr txBox="1"/>
          <p:nvPr/>
        </p:nvSpPr>
        <p:spPr>
          <a:xfrm>
            <a:off x="9693048" y="6178142"/>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11697380" y="266434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1697380" y="3288382"/>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9940018" y="2788168"/>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608802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1697380" y="6712067"/>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9940018" y="621185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4147" b="17534"/>
          <a:stretch>
            <a:fillRect/>
          </a:stretch>
        </p:blipFill>
        <p:spPr>
          <a:xfrm>
            <a:off x="1028700" y="1028700"/>
            <a:ext cx="16230600" cy="4459922"/>
          </a:xfrm>
          <a:prstGeom prst="rect">
            <a:avLst/>
          </a:prstGeom>
        </p:spPr>
      </p:pic>
      <p:sp>
        <p:nvSpPr>
          <p:cNvPr id="3" name="TextBox 3"/>
          <p:cNvSpPr txBox="1"/>
          <p:nvPr/>
        </p:nvSpPr>
        <p:spPr>
          <a:xfrm>
            <a:off x="2549298" y="7315744"/>
            <a:ext cx="14710002" cy="1085850"/>
          </a:xfrm>
          <a:prstGeom prst="rect">
            <a:avLst/>
          </a:prstGeom>
        </p:spPr>
        <p:txBody>
          <a:bodyPr lIns="0" tIns="0" rIns="0" bIns="0" rtlCol="0" anchor="t">
            <a:spAutoFit/>
          </a:bodyPr>
          <a:lstStyle/>
          <a:p>
            <a:pPr marL="0" lvl="0" indent="0" algn="r">
              <a:lnSpc>
                <a:spcPts val="8250"/>
              </a:lnSpc>
            </a:pPr>
            <a:r>
              <a:rPr lang="en-US" sz="7500" dirty="0">
                <a:solidFill>
                  <a:srgbClr val="000000"/>
                </a:solidFill>
                <a:latin typeface="Public Sans Bold"/>
              </a:rPr>
              <a:t>Write your topic or idea</a:t>
            </a:r>
          </a:p>
        </p:txBody>
      </p:sp>
      <p:sp>
        <p:nvSpPr>
          <p:cNvPr id="4" name="TextBox 4"/>
          <p:cNvSpPr txBox="1"/>
          <p:nvPr/>
        </p:nvSpPr>
        <p:spPr>
          <a:xfrm>
            <a:off x="2549298" y="8793480"/>
            <a:ext cx="14710002" cy="464820"/>
          </a:xfrm>
          <a:prstGeom prst="rect">
            <a:avLst/>
          </a:prstGeom>
        </p:spPr>
        <p:txBody>
          <a:bodyPr lIns="0" tIns="0" rIns="0" bIns="0" rtlCol="0" anchor="t">
            <a:spAutoFit/>
          </a:bodyPr>
          <a:lstStyle/>
          <a:p>
            <a:pPr marL="0" lvl="0" indent="0" algn="r">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13823" y="6257989"/>
            <a:ext cx="4003460" cy="786645"/>
            <a:chOff x="0" y="0"/>
            <a:chExt cx="5337947" cy="1048860"/>
          </a:xfrm>
        </p:grpSpPr>
        <p:grpSp>
          <p:nvGrpSpPr>
            <p:cNvPr id="3" name="Group 3"/>
            <p:cNvGrpSpPr>
              <a:grpSpLocks noChangeAspect="1"/>
            </p:cNvGrpSpPr>
            <p:nvPr/>
          </p:nvGrpSpPr>
          <p:grpSpPr>
            <a:xfrm>
              <a:off x="0" y="0"/>
              <a:ext cx="5337947" cy="1048860"/>
              <a:chOff x="0" y="0"/>
              <a:chExt cx="9525000" cy="1871579"/>
            </a:xfrm>
          </p:grpSpPr>
          <p:sp>
            <p:nvSpPr>
              <p:cNvPr id="4" name="Freeform 4"/>
              <p:cNvSpPr/>
              <p:nvPr/>
            </p:nvSpPr>
            <p:spPr>
              <a:xfrm>
                <a:off x="3830" y="0"/>
                <a:ext cx="7866320" cy="1871601"/>
              </a:xfrm>
              <a:custGeom>
                <a:avLst/>
                <a:gdLst/>
                <a:ahLst/>
                <a:cxnLst/>
                <a:rect l="l" t="t" r="r" b="b"/>
                <a:pathLst>
                  <a:path w="7866320" h="1871601">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id="5" name="Freeform 5"/>
              <p:cNvSpPr/>
              <p:nvPr/>
            </p:nvSpPr>
            <p:spPr>
              <a:xfrm>
                <a:off x="8258830" y="0"/>
                <a:ext cx="1262320" cy="1871601"/>
              </a:xfrm>
              <a:custGeom>
                <a:avLst/>
                <a:gdLst/>
                <a:ahLst/>
                <a:cxnLst/>
                <a:rect l="l" t="t" r="r" b="b"/>
                <a:pathLst>
                  <a:path w="1262320" h="1871601">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id="6" name="Group 6"/>
          <p:cNvGrpSpPr/>
          <p:nvPr/>
        </p:nvGrpSpPr>
        <p:grpSpPr>
          <a:xfrm>
            <a:off x="9413823" y="1565732"/>
            <a:ext cx="4114867" cy="877838"/>
            <a:chOff x="0" y="0"/>
            <a:chExt cx="5486490" cy="1170451"/>
          </a:xfrm>
        </p:grpSpPr>
        <p:grpSp>
          <p:nvGrpSpPr>
            <p:cNvPr id="7" name="Group 7"/>
            <p:cNvGrpSpPr>
              <a:grpSpLocks noChangeAspect="1"/>
            </p:cNvGrpSpPr>
            <p:nvPr/>
          </p:nvGrpSpPr>
          <p:grpSpPr>
            <a:xfrm>
              <a:off x="0" y="0"/>
              <a:ext cx="5486490" cy="1170451"/>
              <a:chOff x="0" y="0"/>
              <a:chExt cx="9525000" cy="2032000"/>
            </a:xfrm>
          </p:grpSpPr>
          <p:sp>
            <p:nvSpPr>
              <p:cNvPr id="8" name="Freeform 8"/>
              <p:cNvSpPr/>
              <p:nvPr/>
            </p:nvSpPr>
            <p:spPr>
              <a:xfrm>
                <a:off x="47180" y="31750"/>
                <a:ext cx="4477322" cy="1968500"/>
              </a:xfrm>
              <a:custGeom>
                <a:avLst/>
                <a:gdLst/>
                <a:ahLst/>
                <a:cxnLst/>
                <a:rect l="l" t="t" r="r" b="b"/>
                <a:pathLst>
                  <a:path w="4477322" h="1968500">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id="9" name="Freeform 9"/>
              <p:cNvSpPr/>
              <p:nvPr/>
            </p:nvSpPr>
            <p:spPr>
              <a:xfrm>
                <a:off x="5000180" y="31750"/>
                <a:ext cx="4477322" cy="1968500"/>
              </a:xfrm>
              <a:custGeom>
                <a:avLst/>
                <a:gdLst/>
                <a:ahLst/>
                <a:cxnLst/>
                <a:rect l="l" t="t" r="r" b="b"/>
                <a:pathLst>
                  <a:path w="4477322" h="1968500">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id="10" name="TextBox 10"/>
          <p:cNvSpPr txBox="1"/>
          <p:nvPr/>
        </p:nvSpPr>
        <p:spPr>
          <a:xfrm>
            <a:off x="1650825" y="1622882"/>
            <a:ext cx="5374141"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1" name="TextBox 11"/>
          <p:cNvSpPr txBox="1"/>
          <p:nvPr/>
        </p:nvSpPr>
        <p:spPr>
          <a:xfrm>
            <a:off x="9413823" y="2847735"/>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3 OUT OF 6</a:t>
            </a:r>
          </a:p>
        </p:txBody>
      </p:sp>
      <p:sp>
        <p:nvSpPr>
          <p:cNvPr id="12" name="TextBox 12"/>
          <p:cNvSpPr txBox="1"/>
          <p:nvPr/>
        </p:nvSpPr>
        <p:spPr>
          <a:xfrm>
            <a:off x="9413823" y="3728079"/>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
        <p:nvSpPr>
          <p:cNvPr id="13" name="TextBox 13"/>
          <p:cNvSpPr txBox="1"/>
          <p:nvPr/>
        </p:nvSpPr>
        <p:spPr>
          <a:xfrm>
            <a:off x="9413823" y="7425633"/>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5 OUT OF 6</a:t>
            </a:r>
          </a:p>
        </p:txBody>
      </p:sp>
      <p:sp>
        <p:nvSpPr>
          <p:cNvPr id="14" name="TextBox 14"/>
          <p:cNvSpPr txBox="1"/>
          <p:nvPr/>
        </p:nvSpPr>
        <p:spPr>
          <a:xfrm>
            <a:off x="9413823" y="8305978"/>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4533900"/>
            <a:ext cx="7430269" cy="1295400"/>
          </a:xfrm>
          <a:prstGeom prst="rect">
            <a:avLst/>
          </a:prstGeom>
        </p:spPr>
        <p:txBody>
          <a:bodyPr lIns="0" tIns="0" rIns="0" bIns="0" rtlCol="0" anchor="t">
            <a:spAutoFit/>
          </a:bodyPr>
          <a:lstStyle/>
          <a:p>
            <a:pPr marL="0" lvl="0" indent="0">
              <a:lnSpc>
                <a:spcPts val="9900"/>
              </a:lnSpc>
            </a:pPr>
            <a:r>
              <a:rPr lang="en-US" sz="9000" dirty="0">
                <a:solidFill>
                  <a:srgbClr val="000000"/>
                </a:solidFill>
                <a:latin typeface="Public Sans Bold"/>
              </a:rPr>
              <a:t>Methodology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03437" y="4533900"/>
            <a:ext cx="12281127"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Add a section header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6904" y="4524852"/>
            <a:ext cx="15214191" cy="4520506"/>
            <a:chOff x="0" y="0"/>
            <a:chExt cx="20285588" cy="6027341"/>
          </a:xfrm>
        </p:grpSpPr>
        <p:sp>
          <p:nvSpPr>
            <p:cNvPr id="3" name="TextBox 3"/>
            <p:cNvSpPr txBox="1"/>
            <p:nvPr/>
          </p:nvSpPr>
          <p:spPr>
            <a:xfrm>
              <a:off x="60466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p:txBody>
        </p:sp>
        <p:sp>
          <p:nvSpPr>
            <p:cNvPr id="4" name="TextBox 4"/>
            <p:cNvSpPr txBox="1"/>
            <p:nvPr/>
          </p:nvSpPr>
          <p:spPr>
            <a:xfrm>
              <a:off x="463925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p:txBody>
        </p:sp>
        <p:sp>
          <p:nvSpPr>
            <p:cNvPr id="5" name="TextBox 5"/>
            <p:cNvSpPr txBox="1"/>
            <p:nvPr/>
          </p:nvSpPr>
          <p:spPr>
            <a:xfrm>
              <a:off x="867384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p:txBody>
        </p:sp>
        <p:sp>
          <p:nvSpPr>
            <p:cNvPr id="6" name="TextBox 6"/>
            <p:cNvSpPr txBox="1"/>
            <p:nvPr/>
          </p:nvSpPr>
          <p:spPr>
            <a:xfrm>
              <a:off x="1270843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p:txBody>
        </p:sp>
        <p:sp>
          <p:nvSpPr>
            <p:cNvPr id="7" name="TextBox 7"/>
            <p:cNvSpPr txBox="1"/>
            <p:nvPr/>
          </p:nvSpPr>
          <p:spPr>
            <a:xfrm>
              <a:off x="1674302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p:txBody>
        </p:sp>
        <p:grpSp>
          <p:nvGrpSpPr>
            <p:cNvPr id="8" name="Group 8"/>
            <p:cNvGrpSpPr>
              <a:grpSpLocks noChangeAspect="1"/>
            </p:cNvGrpSpPr>
            <p:nvPr/>
          </p:nvGrpSpPr>
          <p:grpSpPr>
            <a:xfrm>
              <a:off x="604662" y="182751"/>
              <a:ext cx="19680927" cy="5326688"/>
              <a:chOff x="0" y="0"/>
              <a:chExt cx="22857753" cy="6186503"/>
            </a:xfrm>
          </p:grpSpPr>
          <p:sp>
            <p:nvSpPr>
              <p:cNvPr id="9" name="Freeform 9"/>
              <p:cNvSpPr/>
              <p:nvPr/>
            </p:nvSpPr>
            <p:spPr>
              <a:xfrm>
                <a:off x="0" y="-6350"/>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0" name="Freeform 10"/>
              <p:cNvSpPr/>
              <p:nvPr/>
            </p:nvSpPr>
            <p:spPr>
              <a:xfrm>
                <a:off x="0" y="12309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1" name="Freeform 11"/>
              <p:cNvSpPr/>
              <p:nvPr/>
            </p:nvSpPr>
            <p:spPr>
              <a:xfrm>
                <a:off x="0" y="24682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2" name="Freeform 12"/>
              <p:cNvSpPr/>
              <p:nvPr/>
            </p:nvSpPr>
            <p:spPr>
              <a:xfrm>
                <a:off x="0" y="37055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3" name="Freeform 13"/>
              <p:cNvSpPr/>
              <p:nvPr/>
            </p:nvSpPr>
            <p:spPr>
              <a:xfrm>
                <a:off x="0" y="49428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4" name="Freeform 14"/>
              <p:cNvSpPr/>
              <p:nvPr/>
            </p:nvSpPr>
            <p:spPr>
              <a:xfrm>
                <a:off x="0" y="6180153"/>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grpSp>
        <p:sp>
          <p:nvSpPr>
            <p:cNvPr id="15" name="TextBox 15"/>
            <p:cNvSpPr txBox="1"/>
            <p:nvPr/>
          </p:nvSpPr>
          <p:spPr>
            <a:xfrm>
              <a:off x="0" y="-38100"/>
              <a:ext cx="452262"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50 </a:t>
              </a:r>
            </a:p>
          </p:txBody>
        </p:sp>
        <p:sp>
          <p:nvSpPr>
            <p:cNvPr id="16" name="TextBox 16"/>
            <p:cNvSpPr txBox="1"/>
            <p:nvPr/>
          </p:nvSpPr>
          <p:spPr>
            <a:xfrm>
              <a:off x="3759" y="1027238"/>
              <a:ext cx="44850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40 </a:t>
              </a:r>
            </a:p>
          </p:txBody>
        </p:sp>
        <p:sp>
          <p:nvSpPr>
            <p:cNvPr id="17" name="TextBox 17"/>
            <p:cNvSpPr txBox="1"/>
            <p:nvPr/>
          </p:nvSpPr>
          <p:spPr>
            <a:xfrm>
              <a:off x="3246" y="2092575"/>
              <a:ext cx="449015"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30 </a:t>
              </a:r>
            </a:p>
          </p:txBody>
        </p:sp>
        <p:sp>
          <p:nvSpPr>
            <p:cNvPr id="18" name="TextBox 18"/>
            <p:cNvSpPr txBox="1"/>
            <p:nvPr/>
          </p:nvSpPr>
          <p:spPr>
            <a:xfrm>
              <a:off x="13669" y="3157913"/>
              <a:ext cx="43859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20 </a:t>
              </a:r>
            </a:p>
          </p:txBody>
        </p:sp>
        <p:sp>
          <p:nvSpPr>
            <p:cNvPr id="19" name="TextBox 19"/>
            <p:cNvSpPr txBox="1"/>
            <p:nvPr/>
          </p:nvSpPr>
          <p:spPr>
            <a:xfrm>
              <a:off x="71248" y="4223250"/>
              <a:ext cx="381014"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10 </a:t>
              </a:r>
            </a:p>
          </p:txBody>
        </p:sp>
        <p:sp>
          <p:nvSpPr>
            <p:cNvPr id="20" name="TextBox 20"/>
            <p:cNvSpPr txBox="1"/>
            <p:nvPr/>
          </p:nvSpPr>
          <p:spPr>
            <a:xfrm>
              <a:off x="195291" y="5288588"/>
              <a:ext cx="256971"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0 </a:t>
              </a:r>
            </a:p>
          </p:txBody>
        </p:sp>
        <p:grpSp>
          <p:nvGrpSpPr>
            <p:cNvPr id="21" name="Group 21"/>
            <p:cNvGrpSpPr>
              <a:grpSpLocks noChangeAspect="1"/>
            </p:cNvGrpSpPr>
            <p:nvPr/>
          </p:nvGrpSpPr>
          <p:grpSpPr>
            <a:xfrm>
              <a:off x="604662" y="182751"/>
              <a:ext cx="19680927" cy="5326688"/>
              <a:chOff x="0" y="0"/>
              <a:chExt cx="22857753" cy="6186503"/>
            </a:xfrm>
          </p:grpSpPr>
          <p:sp>
            <p:nvSpPr>
              <p:cNvPr id="22" name="Freeform 22"/>
              <p:cNvSpPr/>
              <p:nvPr/>
            </p:nvSpPr>
            <p:spPr>
              <a:xfrm>
                <a:off x="-1706" y="4936486"/>
                <a:ext cx="4117807" cy="1250017"/>
              </a:xfrm>
              <a:custGeom>
                <a:avLst/>
                <a:gdLst/>
                <a:ahLst/>
                <a:cxnLst/>
                <a:rect l="l" t="t" r="r" b="b"/>
                <a:pathLst>
                  <a:path w="4117807" h="125001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id="23" name="Freeform 23"/>
              <p:cNvSpPr/>
              <p:nvPr/>
            </p:nvSpPr>
            <p:spPr>
              <a:xfrm>
                <a:off x="4685839" y="3705552"/>
                <a:ext cx="4114396" cy="2480951"/>
              </a:xfrm>
              <a:custGeom>
                <a:avLst/>
                <a:gdLst/>
                <a:ahLst/>
                <a:cxnLst/>
                <a:rect l="l" t="t" r="r" b="b"/>
                <a:pathLst>
                  <a:path w="4114396" h="2480951">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id="24" name="Freeform 24"/>
              <p:cNvSpPr/>
              <p:nvPr/>
            </p:nvSpPr>
            <p:spPr>
              <a:xfrm>
                <a:off x="9371678" y="2468251"/>
                <a:ext cx="4114396" cy="3718252"/>
              </a:xfrm>
              <a:custGeom>
                <a:avLst/>
                <a:gdLst/>
                <a:ahLst/>
                <a:cxnLst/>
                <a:rect l="l" t="t" r="r" b="b"/>
                <a:pathLst>
                  <a:path w="4114396" h="3718252">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id="25" name="Freeform 25"/>
              <p:cNvSpPr/>
              <p:nvPr/>
            </p:nvSpPr>
            <p:spPr>
              <a:xfrm>
                <a:off x="14057519" y="1230950"/>
                <a:ext cx="4114395" cy="4955553"/>
              </a:xfrm>
              <a:custGeom>
                <a:avLst/>
                <a:gdLst/>
                <a:ahLst/>
                <a:cxnLst/>
                <a:rect l="l" t="t" r="r" b="b"/>
                <a:pathLst>
                  <a:path w="4114395" h="4955553">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id="26" name="Freeform 26"/>
              <p:cNvSpPr/>
              <p:nvPr/>
            </p:nvSpPr>
            <p:spPr>
              <a:xfrm>
                <a:off x="18743357" y="-6350"/>
                <a:ext cx="4114395" cy="6192853"/>
              </a:xfrm>
              <a:custGeom>
                <a:avLst/>
                <a:gdLst/>
                <a:ahLst/>
                <a:cxnLst/>
                <a:rect l="l" t="t" r="r" b="b"/>
                <a:pathLst>
                  <a:path w="4114395" h="6192853">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id="27" name="Freeform 27"/>
              <p:cNvSpPr/>
              <p:nvPr/>
            </p:nvSpPr>
            <p:spPr>
              <a:xfrm>
                <a:off x="0" y="5561503"/>
                <a:ext cx="4114395" cy="625000"/>
              </a:xfrm>
              <a:custGeom>
                <a:avLst/>
                <a:gdLst/>
                <a:ahLst/>
                <a:cxnLst/>
                <a:rect l="l" t="t" r="r" b="b"/>
                <a:pathLst>
                  <a:path w="4114395" h="625000">
                    <a:moveTo>
                      <a:pt x="0" y="0"/>
                    </a:moveTo>
                    <a:lnTo>
                      <a:pt x="4114395" y="0"/>
                    </a:lnTo>
                    <a:lnTo>
                      <a:pt x="4114395" y="625000"/>
                    </a:lnTo>
                    <a:lnTo>
                      <a:pt x="0" y="625000"/>
                    </a:lnTo>
                    <a:close/>
                  </a:path>
                </a:pathLst>
              </a:custGeom>
              <a:solidFill>
                <a:srgbClr val="000000"/>
              </a:solidFill>
            </p:spPr>
          </p:sp>
          <p:sp>
            <p:nvSpPr>
              <p:cNvPr id="28" name="Freeform 28"/>
              <p:cNvSpPr/>
              <p:nvPr/>
            </p:nvSpPr>
            <p:spPr>
              <a:xfrm>
                <a:off x="4685839" y="4201742"/>
                <a:ext cx="4114396" cy="1984761"/>
              </a:xfrm>
              <a:custGeom>
                <a:avLst/>
                <a:gdLst/>
                <a:ahLst/>
                <a:cxnLst/>
                <a:rect l="l" t="t" r="r" b="b"/>
                <a:pathLst>
                  <a:path w="4114396" h="1984761">
                    <a:moveTo>
                      <a:pt x="0" y="0"/>
                    </a:moveTo>
                    <a:lnTo>
                      <a:pt x="4114396" y="0"/>
                    </a:lnTo>
                    <a:lnTo>
                      <a:pt x="4114396" y="1984761"/>
                    </a:lnTo>
                    <a:lnTo>
                      <a:pt x="0" y="1984761"/>
                    </a:lnTo>
                    <a:close/>
                  </a:path>
                </a:pathLst>
              </a:custGeom>
              <a:solidFill>
                <a:srgbClr val="000000"/>
              </a:solidFill>
            </p:spPr>
          </p:sp>
          <p:sp>
            <p:nvSpPr>
              <p:cNvPr id="29" name="Freeform 29"/>
              <p:cNvSpPr/>
              <p:nvPr/>
            </p:nvSpPr>
            <p:spPr>
              <a:xfrm>
                <a:off x="9371678" y="3087960"/>
                <a:ext cx="4114396" cy="3098543"/>
              </a:xfrm>
              <a:custGeom>
                <a:avLst/>
                <a:gdLst/>
                <a:ahLst/>
                <a:cxnLst/>
                <a:rect l="l" t="t" r="r" b="b"/>
                <a:pathLst>
                  <a:path w="4114396" h="3098543">
                    <a:moveTo>
                      <a:pt x="0" y="0"/>
                    </a:moveTo>
                    <a:lnTo>
                      <a:pt x="4114396" y="0"/>
                    </a:lnTo>
                    <a:lnTo>
                      <a:pt x="4114396" y="3098543"/>
                    </a:lnTo>
                    <a:lnTo>
                      <a:pt x="0" y="3098543"/>
                    </a:lnTo>
                    <a:close/>
                  </a:path>
                </a:pathLst>
              </a:custGeom>
              <a:solidFill>
                <a:srgbClr val="000000"/>
              </a:solidFill>
            </p:spPr>
          </p:sp>
          <p:sp>
            <p:nvSpPr>
              <p:cNvPr id="30" name="Freeform 30"/>
              <p:cNvSpPr/>
              <p:nvPr/>
            </p:nvSpPr>
            <p:spPr>
              <a:xfrm>
                <a:off x="14057519" y="2222061"/>
                <a:ext cx="4114395" cy="3964442"/>
              </a:xfrm>
              <a:custGeom>
                <a:avLst/>
                <a:gdLst/>
                <a:ahLst/>
                <a:cxnLst/>
                <a:rect l="l" t="t" r="r" b="b"/>
                <a:pathLst>
                  <a:path w="4114395" h="3964442">
                    <a:moveTo>
                      <a:pt x="0" y="0"/>
                    </a:moveTo>
                    <a:lnTo>
                      <a:pt x="4114395" y="0"/>
                    </a:lnTo>
                    <a:lnTo>
                      <a:pt x="4114395" y="3964442"/>
                    </a:lnTo>
                    <a:lnTo>
                      <a:pt x="0" y="3964442"/>
                    </a:lnTo>
                    <a:close/>
                  </a:path>
                </a:pathLst>
              </a:custGeom>
              <a:solidFill>
                <a:srgbClr val="000000"/>
              </a:solidFill>
            </p:spPr>
          </p:sp>
          <p:sp>
            <p:nvSpPr>
              <p:cNvPr id="31" name="Freeform 31"/>
              <p:cNvSpPr/>
              <p:nvPr/>
            </p:nvSpPr>
            <p:spPr>
              <a:xfrm>
                <a:off x="18743357" y="984506"/>
                <a:ext cx="4114395" cy="5201997"/>
              </a:xfrm>
              <a:custGeom>
                <a:avLst/>
                <a:gdLst/>
                <a:ahLst/>
                <a:cxnLst/>
                <a:rect l="l" t="t" r="r" b="b"/>
                <a:pathLst>
                  <a:path w="4114395" h="5201997">
                    <a:moveTo>
                      <a:pt x="0" y="0"/>
                    </a:moveTo>
                    <a:lnTo>
                      <a:pt x="4114395" y="0"/>
                    </a:lnTo>
                    <a:lnTo>
                      <a:pt x="4114395" y="5201997"/>
                    </a:lnTo>
                    <a:lnTo>
                      <a:pt x="0" y="5201997"/>
                    </a:lnTo>
                    <a:close/>
                  </a:path>
                </a:pathLst>
              </a:custGeom>
              <a:solidFill>
                <a:srgbClr val="000000"/>
              </a:solidFill>
            </p:spPr>
          </p:sp>
          <p:sp>
            <p:nvSpPr>
              <p:cNvPr id="32" name="Freeform 32"/>
              <p:cNvSpPr/>
              <p:nvPr/>
            </p:nvSpPr>
            <p:spPr>
              <a:xfrm>
                <a:off x="0" y="6186503"/>
                <a:ext cx="4114395" cy="0"/>
              </a:xfrm>
              <a:custGeom>
                <a:avLst/>
                <a:gdLst/>
                <a:ahLst/>
                <a:cxnLst/>
                <a:rect l="l" t="t" r="r" b="b"/>
                <a:pathLst>
                  <a:path w="4114395">
                    <a:moveTo>
                      <a:pt x="0" y="0"/>
                    </a:moveTo>
                    <a:lnTo>
                      <a:pt x="4114395" y="0"/>
                    </a:lnTo>
                    <a:lnTo>
                      <a:pt x="4114395" y="0"/>
                    </a:lnTo>
                    <a:lnTo>
                      <a:pt x="0" y="0"/>
                    </a:lnTo>
                    <a:close/>
                  </a:path>
                </a:pathLst>
              </a:custGeom>
              <a:solidFill>
                <a:srgbClr val="9B9B9B"/>
              </a:solidFill>
            </p:spPr>
          </p:sp>
          <p:sp>
            <p:nvSpPr>
              <p:cNvPr id="33" name="Freeform 33"/>
              <p:cNvSpPr/>
              <p:nvPr/>
            </p:nvSpPr>
            <p:spPr>
              <a:xfrm>
                <a:off x="4685839" y="5194122"/>
                <a:ext cx="4114396" cy="992381"/>
              </a:xfrm>
              <a:custGeom>
                <a:avLst/>
                <a:gdLst/>
                <a:ahLst/>
                <a:cxnLst/>
                <a:rect l="l" t="t" r="r" b="b"/>
                <a:pathLst>
                  <a:path w="4114396" h="992381">
                    <a:moveTo>
                      <a:pt x="0" y="0"/>
                    </a:moveTo>
                    <a:lnTo>
                      <a:pt x="4114396" y="0"/>
                    </a:lnTo>
                    <a:lnTo>
                      <a:pt x="4114396" y="992381"/>
                    </a:lnTo>
                    <a:lnTo>
                      <a:pt x="0" y="992381"/>
                    </a:lnTo>
                    <a:close/>
                  </a:path>
                </a:pathLst>
              </a:custGeom>
              <a:solidFill>
                <a:srgbClr val="9B9B9B"/>
              </a:solidFill>
            </p:spPr>
          </p:sp>
          <p:sp>
            <p:nvSpPr>
              <p:cNvPr id="34" name="Freeform 34"/>
              <p:cNvSpPr/>
              <p:nvPr/>
            </p:nvSpPr>
            <p:spPr>
              <a:xfrm>
                <a:off x="9371678" y="4327377"/>
                <a:ext cx="4114396" cy="1859126"/>
              </a:xfrm>
              <a:custGeom>
                <a:avLst/>
                <a:gdLst/>
                <a:ahLst/>
                <a:cxnLst/>
                <a:rect l="l" t="t" r="r" b="b"/>
                <a:pathLst>
                  <a:path w="4114396" h="1859126">
                    <a:moveTo>
                      <a:pt x="0" y="0"/>
                    </a:moveTo>
                    <a:lnTo>
                      <a:pt x="4114396" y="0"/>
                    </a:lnTo>
                    <a:lnTo>
                      <a:pt x="4114396" y="1859126"/>
                    </a:lnTo>
                    <a:lnTo>
                      <a:pt x="0" y="1859126"/>
                    </a:lnTo>
                    <a:close/>
                  </a:path>
                </a:pathLst>
              </a:custGeom>
              <a:solidFill>
                <a:srgbClr val="9B9B9B"/>
              </a:solidFill>
            </p:spPr>
          </p:sp>
          <p:sp>
            <p:nvSpPr>
              <p:cNvPr id="35" name="Freeform 35"/>
              <p:cNvSpPr/>
              <p:nvPr/>
            </p:nvSpPr>
            <p:spPr>
              <a:xfrm>
                <a:off x="14057519" y="3956504"/>
                <a:ext cx="4114395" cy="2229999"/>
              </a:xfrm>
              <a:custGeom>
                <a:avLst/>
                <a:gdLst/>
                <a:ahLst/>
                <a:cxnLst/>
                <a:rect l="l" t="t" r="r" b="b"/>
                <a:pathLst>
                  <a:path w="4114395" h="2229999">
                    <a:moveTo>
                      <a:pt x="0" y="0"/>
                    </a:moveTo>
                    <a:lnTo>
                      <a:pt x="4114395" y="0"/>
                    </a:lnTo>
                    <a:lnTo>
                      <a:pt x="4114395" y="2229999"/>
                    </a:lnTo>
                    <a:lnTo>
                      <a:pt x="0" y="2229999"/>
                    </a:lnTo>
                    <a:close/>
                  </a:path>
                </a:pathLst>
              </a:custGeom>
              <a:solidFill>
                <a:srgbClr val="9B9B9B"/>
              </a:solidFill>
            </p:spPr>
          </p:sp>
          <p:sp>
            <p:nvSpPr>
              <p:cNvPr id="36" name="Freeform 36"/>
              <p:cNvSpPr/>
              <p:nvPr/>
            </p:nvSpPr>
            <p:spPr>
              <a:xfrm>
                <a:off x="18743357" y="3461648"/>
                <a:ext cx="4114395" cy="2724855"/>
              </a:xfrm>
              <a:custGeom>
                <a:avLst/>
                <a:gdLst/>
                <a:ahLst/>
                <a:cxnLst/>
                <a:rect l="l" t="t" r="r" b="b"/>
                <a:pathLst>
                  <a:path w="4114395" h="2724855">
                    <a:moveTo>
                      <a:pt x="0" y="0"/>
                    </a:moveTo>
                    <a:lnTo>
                      <a:pt x="4114395" y="0"/>
                    </a:lnTo>
                    <a:lnTo>
                      <a:pt x="4114395" y="2724855"/>
                    </a:lnTo>
                    <a:lnTo>
                      <a:pt x="0" y="2724855"/>
                    </a:lnTo>
                    <a:close/>
                  </a:path>
                </a:pathLst>
              </a:custGeom>
              <a:solidFill>
                <a:srgbClr val="9B9B9B"/>
              </a:solidFill>
            </p:spPr>
          </p:sp>
        </p:grpSp>
      </p:grpSp>
      <p:sp>
        <p:nvSpPr>
          <p:cNvPr id="37" name="TextBox 37"/>
          <p:cNvSpPr txBox="1"/>
          <p:nvPr/>
        </p:nvSpPr>
        <p:spPr>
          <a:xfrm>
            <a:off x="1558893" y="1298792"/>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8" name="TextBox 38"/>
          <p:cNvSpPr txBox="1"/>
          <p:nvPr/>
        </p:nvSpPr>
        <p:spPr>
          <a:xfrm>
            <a:off x="9144000" y="1355942"/>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1158444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8550" y="1779846"/>
            <a:ext cx="12650901"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32750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32750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5" name="TextBox 5"/>
          <p:cNvSpPr txBox="1"/>
          <p:nvPr/>
        </p:nvSpPr>
        <p:spPr>
          <a:xfrm>
            <a:off x="5616618"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6" name="TextBox 6"/>
          <p:cNvSpPr txBox="1"/>
          <p:nvPr/>
        </p:nvSpPr>
        <p:spPr>
          <a:xfrm>
            <a:off x="5616618"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7" name="TextBox 7"/>
          <p:cNvSpPr txBox="1"/>
          <p:nvPr/>
        </p:nvSpPr>
        <p:spPr>
          <a:xfrm>
            <a:off x="9905731"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8" name="TextBox 8"/>
          <p:cNvSpPr txBox="1"/>
          <p:nvPr/>
        </p:nvSpPr>
        <p:spPr>
          <a:xfrm>
            <a:off x="9905731"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9" name="TextBox 9"/>
          <p:cNvSpPr txBox="1"/>
          <p:nvPr/>
        </p:nvSpPr>
        <p:spPr>
          <a:xfrm>
            <a:off x="1419484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419484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11" name="TextBox 11"/>
          <p:cNvSpPr txBox="1"/>
          <p:nvPr/>
        </p:nvSpPr>
        <p:spPr>
          <a:xfrm>
            <a:off x="132750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01</a:t>
            </a:r>
          </a:p>
        </p:txBody>
      </p:sp>
      <p:sp>
        <p:nvSpPr>
          <p:cNvPr id="12" name="TextBox 12"/>
          <p:cNvSpPr txBox="1"/>
          <p:nvPr/>
        </p:nvSpPr>
        <p:spPr>
          <a:xfrm>
            <a:off x="5616618"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02</a:t>
            </a:r>
          </a:p>
        </p:txBody>
      </p:sp>
      <p:sp>
        <p:nvSpPr>
          <p:cNvPr id="13" name="TextBox 13"/>
          <p:cNvSpPr txBox="1"/>
          <p:nvPr/>
        </p:nvSpPr>
        <p:spPr>
          <a:xfrm>
            <a:off x="9905731"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03</a:t>
            </a:r>
          </a:p>
        </p:txBody>
      </p:sp>
      <p:sp>
        <p:nvSpPr>
          <p:cNvPr id="14" name="TextBox 14"/>
          <p:cNvSpPr txBox="1"/>
          <p:nvPr/>
        </p:nvSpPr>
        <p:spPr>
          <a:xfrm>
            <a:off x="1419484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03224" y="1435599"/>
            <a:ext cx="15681552"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788999" y="2913335"/>
            <a:ext cx="14710002" cy="464820"/>
          </a:xfrm>
          <a:prstGeom prst="rect">
            <a:avLst/>
          </a:prstGeom>
        </p:spPr>
        <p:txBody>
          <a:bodyPr lIns="0" tIns="0" rIns="0" bIns="0" rtlCol="0" anchor="t">
            <a:spAutoFit/>
          </a:bodyPr>
          <a:lstStyle/>
          <a:p>
            <a:pPr marL="0" lvl="0" indent="0" algn="ctr">
              <a:lnSpc>
                <a:spcPts val="3779"/>
              </a:lnSpc>
              <a:spcBef>
                <a:spcPct val="0"/>
              </a:spcBef>
            </a:pPr>
            <a:r>
              <a:rPr lang="en-US" sz="2700" dirty="0">
                <a:solidFill>
                  <a:srgbClr val="9B9B9B"/>
                </a:solidFill>
                <a:latin typeface="Public Sans"/>
              </a:rPr>
              <a:t>Briefly elaborate on what you want to discuss. </a:t>
            </a:r>
          </a:p>
        </p:txBody>
      </p:sp>
      <p:pic>
        <p:nvPicPr>
          <p:cNvPr id="4" name="Picture 4"/>
          <p:cNvPicPr>
            <a:picLocks noChangeAspect="1"/>
          </p:cNvPicPr>
          <p:nvPr/>
        </p:nvPicPr>
        <p:blipFill>
          <a:blip r:embed="rId2"/>
          <a:srcRect l="2718" t="29632" r="3303" b="33277"/>
          <a:stretch>
            <a:fillRect/>
          </a:stretch>
        </p:blipFill>
        <p:spPr>
          <a:xfrm>
            <a:off x="1028700" y="4798377"/>
            <a:ext cx="16230600" cy="445992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080" b="6266"/>
          <a:stretch>
            <a:fillRect/>
          </a:stretch>
        </p:blipFill>
        <p:spPr>
          <a:xfrm>
            <a:off x="1028700" y="1028700"/>
            <a:ext cx="9197294" cy="8229600"/>
          </a:xfrm>
          <a:prstGeom prst="rect">
            <a:avLst/>
          </a:prstGeom>
        </p:spPr>
      </p:pic>
      <p:pic>
        <p:nvPicPr>
          <p:cNvPr id="3" name="Picture 3"/>
          <p:cNvPicPr>
            <a:picLocks noChangeAspect="1"/>
          </p:cNvPicPr>
          <p:nvPr/>
        </p:nvPicPr>
        <p:blipFill>
          <a:blip r:embed="rId3"/>
          <a:srcRect/>
          <a:stretch>
            <a:fillRect/>
          </a:stretch>
        </p:blipFill>
        <p:spPr>
          <a:xfrm>
            <a:off x="1055822" y="1028700"/>
            <a:ext cx="6172200" cy="8229600"/>
          </a:xfrm>
          <a:prstGeom prst="rect">
            <a:avLst/>
          </a:prstGeom>
        </p:spPr>
      </p:pic>
      <p:sp>
        <p:nvSpPr>
          <p:cNvPr id="4" name="TextBox 4"/>
          <p:cNvSpPr txBox="1"/>
          <p:nvPr/>
        </p:nvSpPr>
        <p:spPr>
          <a:xfrm>
            <a:off x="7457421" y="3781104"/>
            <a:ext cx="10293202" cy="3279859"/>
          </a:xfrm>
          <a:prstGeom prst="rect">
            <a:avLst/>
          </a:prstGeom>
        </p:spPr>
        <p:txBody>
          <a:bodyPr lIns="0" tIns="0" rIns="0" bIns="0" rtlCol="0" anchor="t">
            <a:spAutoFit/>
          </a:bodyPr>
          <a:lstStyle/>
          <a:p>
            <a:pPr>
              <a:lnSpc>
                <a:spcPts val="8745"/>
              </a:lnSpc>
            </a:pPr>
            <a:r>
              <a:rPr lang="en-US" sz="6246" dirty="0">
                <a:solidFill>
                  <a:srgbClr val="000000"/>
                </a:solidFill>
                <a:latin typeface="Public Sans Bold Italics"/>
              </a:rPr>
              <a:t>Thank You</a:t>
            </a:r>
          </a:p>
          <a:p>
            <a:pPr marL="0" lvl="0" indent="0">
              <a:lnSpc>
                <a:spcPts val="8745"/>
              </a:lnSpc>
              <a:spcBef>
                <a:spcPct val="0"/>
              </a:spcBef>
            </a:pPr>
            <a:r>
              <a:rPr lang="en-US" sz="6246" dirty="0">
                <a:solidFill>
                  <a:srgbClr val="000000"/>
                </a:solidFill>
                <a:latin typeface="Public Sans Bold Italics"/>
              </a:rPr>
              <a:t>Abraham, Helen, Kassem &amp; Rahmi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8" r="15927"/>
          <a:stretch>
            <a:fillRect/>
          </a:stretch>
        </p:blipFill>
        <p:spPr>
          <a:xfrm>
            <a:off x="1028700" y="1028700"/>
            <a:ext cx="4432679" cy="8229600"/>
          </a:xfrm>
          <a:prstGeom prst="rect">
            <a:avLst/>
          </a:prstGeom>
        </p:spPr>
      </p:pic>
      <p:sp>
        <p:nvSpPr>
          <p:cNvPr id="3" name="TextBox 3"/>
          <p:cNvSpPr txBox="1"/>
          <p:nvPr/>
        </p:nvSpPr>
        <p:spPr>
          <a:xfrm>
            <a:off x="7361124" y="2536838"/>
            <a:ext cx="907120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THE FUTURE BELONGS TO THOSE WHO BELIEVE IN THE BEAUTY OF THEIR DREAMS.</a:t>
            </a:r>
          </a:p>
        </p:txBody>
      </p:sp>
      <p:sp>
        <p:nvSpPr>
          <p:cNvPr id="4" name="TextBox 4"/>
          <p:cNvSpPr txBox="1"/>
          <p:nvPr/>
        </p:nvSpPr>
        <p:spPr>
          <a:xfrm>
            <a:off x="7361124" y="8455932"/>
            <a:ext cx="90712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Eleanor Roosevelt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61124" y="1297668"/>
            <a:ext cx="747830" cy="56835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7165" y="3433762"/>
            <a:ext cx="5120380"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Free Resources</a:t>
            </a:r>
          </a:p>
        </p:txBody>
      </p:sp>
      <p:sp>
        <p:nvSpPr>
          <p:cNvPr id="3" name="TextBox 3"/>
          <p:cNvSpPr txBox="1"/>
          <p:nvPr/>
        </p:nvSpPr>
        <p:spPr>
          <a:xfrm>
            <a:off x="1477165" y="5969318"/>
            <a:ext cx="5120380"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Use these elements</a:t>
            </a:r>
          </a:p>
          <a:p>
            <a:pPr marL="0" lvl="0" indent="0" algn="l">
              <a:lnSpc>
                <a:spcPts val="3779"/>
              </a:lnSpc>
              <a:spcBef>
                <a:spcPct val="0"/>
              </a:spcBef>
            </a:pPr>
            <a:r>
              <a:rPr lang="en-US" sz="2700" dirty="0">
                <a:solidFill>
                  <a:srgbClr val="9B9B9B"/>
                </a:solidFill>
                <a:latin typeface="Public Sans"/>
              </a:rPr>
              <a:t>in your Canva presentation.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72460" y="1618553"/>
            <a:ext cx="659814" cy="47626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48748" y="1512938"/>
            <a:ext cx="523747" cy="68749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93549" y="1565745"/>
            <a:ext cx="593756" cy="58188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726371" y="1512938"/>
            <a:ext cx="458747" cy="68749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46318" y="1561707"/>
            <a:ext cx="558850" cy="58995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63684" y="1512938"/>
            <a:ext cx="612496" cy="687496"/>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566515" y="8171273"/>
            <a:ext cx="665760" cy="518082"/>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273122" y="8086566"/>
            <a:ext cx="274998" cy="687496"/>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536933" y="8188653"/>
            <a:ext cx="706988" cy="483323"/>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663113" y="8139278"/>
            <a:ext cx="585265" cy="582073"/>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300119" y="8086566"/>
            <a:ext cx="251248" cy="687496"/>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63684" y="8135759"/>
            <a:ext cx="612496" cy="589110"/>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8704244" y="6443159"/>
            <a:ext cx="396248" cy="687496"/>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170623" y="6443159"/>
            <a:ext cx="479997" cy="687496"/>
          </a:xfrm>
          <a:prstGeom prst="rect">
            <a:avLst/>
          </a:prstGeom>
        </p:spPr>
      </p:pic>
      <p:pic>
        <p:nvPicPr>
          <p:cNvPr id="18" name="Picture 18"/>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632304" y="6443159"/>
            <a:ext cx="516247" cy="687496"/>
          </a:xfrm>
          <a:prstGeom prst="rect">
            <a:avLst/>
          </a:prstGeom>
        </p:spPr>
      </p:pic>
      <p:pic>
        <p:nvPicPr>
          <p:cNvPr id="19" name="Picture 19"/>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690747" y="6443159"/>
            <a:ext cx="529997" cy="687496"/>
          </a:xfrm>
          <a:prstGeom prst="rect">
            <a:avLst/>
          </a:prstGeom>
        </p:spPr>
      </p:pic>
      <p:pic>
        <p:nvPicPr>
          <p:cNvPr id="20" name="Picture 20"/>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274494" y="6443159"/>
            <a:ext cx="302498" cy="687496"/>
          </a:xfrm>
          <a:prstGeom prst="rect">
            <a:avLst/>
          </a:prstGeom>
        </p:spPr>
      </p:pic>
      <p:pic>
        <p:nvPicPr>
          <p:cNvPr id="21" name="Picture 21"/>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02148" y="6519124"/>
            <a:ext cx="535567" cy="535567"/>
          </a:xfrm>
          <a:prstGeom prst="rect">
            <a:avLst/>
          </a:prstGeom>
        </p:spPr>
      </p:pic>
      <p:pic>
        <p:nvPicPr>
          <p:cNvPr id="22" name="Picture 22"/>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592343" y="4841367"/>
            <a:ext cx="620049" cy="604266"/>
          </a:xfrm>
          <a:prstGeom prst="rect">
            <a:avLst/>
          </a:prstGeom>
        </p:spPr>
      </p:pic>
      <p:pic>
        <p:nvPicPr>
          <p:cNvPr id="23" name="Picture 23"/>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158123" y="4799752"/>
            <a:ext cx="504997" cy="687496"/>
          </a:xfrm>
          <a:prstGeom prst="rect">
            <a:avLst/>
          </a:prstGeom>
        </p:spPr>
      </p:pic>
      <p:pic>
        <p:nvPicPr>
          <p:cNvPr id="24" name="Picture 24"/>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584804" y="4799752"/>
            <a:ext cx="611246" cy="687496"/>
          </a:xfrm>
          <a:prstGeom prst="rect">
            <a:avLst/>
          </a:prstGeom>
        </p:spPr>
      </p:pic>
      <p:pic>
        <p:nvPicPr>
          <p:cNvPr id="25" name="Picture 25"/>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686997" y="4799752"/>
            <a:ext cx="537497" cy="687496"/>
          </a:xfrm>
          <a:prstGeom prst="rect">
            <a:avLst/>
          </a:prstGeom>
        </p:spPr>
      </p:pic>
      <p:pic>
        <p:nvPicPr>
          <p:cNvPr id="26" name="Picture 26"/>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069025" y="4855531"/>
            <a:ext cx="713437" cy="575938"/>
          </a:xfrm>
          <a:prstGeom prst="rect">
            <a:avLst/>
          </a:prstGeom>
        </p:spPr>
      </p:pic>
      <p:pic>
        <p:nvPicPr>
          <p:cNvPr id="27" name="Picture 27"/>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29028" y="4901768"/>
            <a:ext cx="681807" cy="483463"/>
          </a:xfrm>
          <a:prstGeom prst="rect">
            <a:avLst/>
          </a:prstGeom>
        </p:spPr>
      </p:pic>
      <p:pic>
        <p:nvPicPr>
          <p:cNvPr id="28" name="Picture 28"/>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520425" y="3156345"/>
            <a:ext cx="763884" cy="687496"/>
          </a:xfrm>
          <a:prstGeom prst="rect">
            <a:avLst/>
          </a:prstGeom>
        </p:spPr>
      </p:pic>
      <p:pic>
        <p:nvPicPr>
          <p:cNvPr id="29" name="Picture 29"/>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109414" y="3190440"/>
            <a:ext cx="602416" cy="619306"/>
          </a:xfrm>
          <a:prstGeom prst="rect">
            <a:avLst/>
          </a:prstGeom>
        </p:spPr>
      </p:pic>
      <p:pic>
        <p:nvPicPr>
          <p:cNvPr id="30" name="Picture 30"/>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570898" y="3190440"/>
            <a:ext cx="639058" cy="619306"/>
          </a:xfrm>
          <a:prstGeom prst="rect">
            <a:avLst/>
          </a:prstGeom>
        </p:spPr>
      </p:pic>
      <p:pic>
        <p:nvPicPr>
          <p:cNvPr id="31" name="Picture 31"/>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07566" y="3156345"/>
            <a:ext cx="696359" cy="687496"/>
          </a:xfrm>
          <a:prstGeom prst="rect">
            <a:avLst/>
          </a:prstGeom>
        </p:spPr>
      </p:pic>
      <p:pic>
        <p:nvPicPr>
          <p:cNvPr id="32" name="Picture 32"/>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168245" y="3156345"/>
            <a:ext cx="514997" cy="687496"/>
          </a:xfrm>
          <a:prstGeom prst="rect">
            <a:avLst/>
          </a:prstGeom>
        </p:spPr>
      </p:pic>
      <p:pic>
        <p:nvPicPr>
          <p:cNvPr id="33" name="Picture 33"/>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44308" y="3156345"/>
            <a:ext cx="451247" cy="68749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8209" y="1676400"/>
            <a:ext cx="13363660"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7094424"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7094424"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7094424"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02</a:t>
            </a:r>
          </a:p>
        </p:txBody>
      </p:sp>
      <p:sp>
        <p:nvSpPr>
          <p:cNvPr id="6" name="TextBox 6"/>
          <p:cNvSpPr txBox="1"/>
          <p:nvPr/>
        </p:nvSpPr>
        <p:spPr>
          <a:xfrm>
            <a:off x="1588209"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588209"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1588209"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01</a:t>
            </a:r>
          </a:p>
        </p:txBody>
      </p:sp>
      <p:sp>
        <p:nvSpPr>
          <p:cNvPr id="9" name="TextBox 9"/>
          <p:cNvSpPr txBox="1"/>
          <p:nvPr/>
        </p:nvSpPr>
        <p:spPr>
          <a:xfrm>
            <a:off x="12600640"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2600640"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1" name="TextBox 11"/>
          <p:cNvSpPr txBox="1"/>
          <p:nvPr/>
        </p:nvSpPr>
        <p:spPr>
          <a:xfrm>
            <a:off x="12600640"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821" b="28821"/>
          <a:stretch>
            <a:fillRect/>
          </a:stretch>
        </p:blipFill>
        <p:spPr>
          <a:xfrm>
            <a:off x="1028700" y="1028700"/>
            <a:ext cx="12952865"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166628" y="8745525"/>
            <a:ext cx="747830" cy="568351"/>
          </a:xfrm>
          <a:prstGeom prst="rect">
            <a:avLst/>
          </a:prstGeom>
        </p:spPr>
      </p:pic>
      <p:pic>
        <p:nvPicPr>
          <p:cNvPr id="3" name="Picture 3"/>
          <p:cNvPicPr>
            <a:picLocks noChangeAspect="1"/>
          </p:cNvPicPr>
          <p:nvPr/>
        </p:nvPicPr>
        <p:blipFill>
          <a:blip r:embed="rId4"/>
          <a:srcRect/>
          <a:stretch>
            <a:fillRect/>
          </a:stretch>
        </p:blipFill>
        <p:spPr>
          <a:xfrm>
            <a:off x="9966552" y="1597051"/>
            <a:ext cx="6200077" cy="7049536"/>
          </a:xfrm>
          <a:prstGeom prst="rect">
            <a:avLst/>
          </a:prstGeom>
        </p:spPr>
      </p:pic>
      <p:sp>
        <p:nvSpPr>
          <p:cNvPr id="4" name="TextBox 4"/>
          <p:cNvSpPr txBox="1"/>
          <p:nvPr/>
        </p:nvSpPr>
        <p:spPr>
          <a:xfrm>
            <a:off x="1028700" y="2657021"/>
            <a:ext cx="893785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Research is formalized curiosity. It is poking and prying with a purpose</a:t>
            </a:r>
          </a:p>
        </p:txBody>
      </p:sp>
      <p:sp>
        <p:nvSpPr>
          <p:cNvPr id="5" name="TextBox 5"/>
          <p:cNvSpPr txBox="1"/>
          <p:nvPr/>
        </p:nvSpPr>
        <p:spPr>
          <a:xfrm>
            <a:off x="1028700" y="8724900"/>
            <a:ext cx="8937852" cy="492379"/>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Zorah Neal Hurtson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280870" y="2107721"/>
            <a:ext cx="747830" cy="5683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1553009" y="1028700"/>
            <a:ext cx="5706291" cy="8229600"/>
          </a:xfrm>
          <a:prstGeom prst="rect">
            <a:avLst/>
          </a:prstGeom>
        </p:spPr>
      </p:pic>
      <p:sp>
        <p:nvSpPr>
          <p:cNvPr id="3" name="TextBox 3"/>
          <p:cNvSpPr txBox="1"/>
          <p:nvPr/>
        </p:nvSpPr>
        <p:spPr>
          <a:xfrm>
            <a:off x="1219200" y="1085850"/>
            <a:ext cx="7566252"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219200" y="3562804"/>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30905"/>
            <a:ext cx="18288000" cy="4572635"/>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Public Sans"/>
              </a:rPr>
              <a:t>We found data from UK Gov websites for Farming and food containing various information related to our area. we narrowed down to look at food trends since the turn of the century looking at popularity of food and drink by uk household at various age groups.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Initial data exploration was done to better understand and visually identify anomalies within the data as well as focus our research to which area's we wished to explore. 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The we split the questions amongst the group and produced the relevant code to give us answers to our questions.</a:t>
            </a:r>
            <a:r>
              <a:rPr lang="en-US" sz="2599" dirty="0">
                <a:solidFill>
                  <a:srgbClr val="FF1616"/>
                </a:solidFill>
                <a:latin typeface="Public Sans"/>
              </a:rPr>
              <a:t> </a:t>
            </a:r>
          </a:p>
        </p:txBody>
      </p:sp>
      <p:sp>
        <p:nvSpPr>
          <p:cNvPr id="3" name="TextBox 3"/>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085975"/>
            <a:ext cx="12757465" cy="780034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a little background on our data set ......</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11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23 Food Groups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169 Major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134 Minor Food Categories</a:t>
            </a: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p:txBody>
      </p:sp>
      <p:pic>
        <p:nvPicPr>
          <p:cNvPr id="3" name="Picture 3"/>
          <p:cNvPicPr>
            <a:picLocks noChangeAspect="1"/>
          </p:cNvPicPr>
          <p:nvPr/>
        </p:nvPicPr>
        <p:blipFill>
          <a:blip r:embed="rId2"/>
          <a:srcRect/>
          <a:stretch>
            <a:fillRect/>
          </a:stretch>
        </p:blipFill>
        <p:spPr>
          <a:xfrm rot="492766">
            <a:off x="14175856" y="6874716"/>
            <a:ext cx="2827251" cy="2991800"/>
          </a:xfrm>
          <a:prstGeom prst="rect">
            <a:avLst/>
          </a:prstGeom>
        </p:spPr>
      </p:pic>
      <p:pic>
        <p:nvPicPr>
          <p:cNvPr id="4" name="Picture 4"/>
          <p:cNvPicPr>
            <a:picLocks noChangeAspect="1"/>
          </p:cNvPicPr>
          <p:nvPr/>
        </p:nvPicPr>
        <p:blipFill>
          <a:blip r:embed="rId3"/>
          <a:srcRect/>
          <a:stretch>
            <a:fillRect/>
          </a:stretch>
        </p:blipFill>
        <p:spPr>
          <a:xfrm>
            <a:off x="12882106" y="7353300"/>
            <a:ext cx="1804917" cy="2406556"/>
          </a:xfrm>
          <a:prstGeom prst="rect">
            <a:avLst/>
          </a:prstGeom>
        </p:spPr>
      </p:pic>
      <p:sp>
        <p:nvSpPr>
          <p:cNvPr id="5" name="TextBox 5"/>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00500" y="0"/>
            <a:ext cx="10287000" cy="10287000"/>
          </a:xfrm>
          <a:prstGeom prst="rect">
            <a:avLst/>
          </a:prstGeom>
        </p:spPr>
      </p:pic>
      <p:pic>
        <p:nvPicPr>
          <p:cNvPr id="3" name="Picture 3"/>
          <p:cNvPicPr>
            <a:picLocks noChangeAspect="1"/>
          </p:cNvPicPr>
          <p:nvPr/>
        </p:nvPicPr>
        <p:blipFill>
          <a:blip r:embed="rId3"/>
          <a:srcRect/>
          <a:stretch>
            <a:fillRect/>
          </a:stretch>
        </p:blipFill>
        <p:spPr>
          <a:xfrm>
            <a:off x="1169558" y="3467111"/>
            <a:ext cx="16230600" cy="3164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7439025"/>
            <a:ext cx="14522563"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The Data &amp; Our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4680177" cy="42291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Findings - 1st Phase Food Groups</a:t>
            </a:r>
          </a:p>
        </p:txBody>
      </p:sp>
      <p:sp>
        <p:nvSpPr>
          <p:cNvPr id="3" name="TextBox 3"/>
          <p:cNvSpPr txBox="1"/>
          <p:nvPr/>
        </p:nvSpPr>
        <p:spPr>
          <a:xfrm>
            <a:off x="133315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DRINK</a:t>
            </a:r>
          </a:p>
        </p:txBody>
      </p:sp>
      <p:sp>
        <p:nvSpPr>
          <p:cNvPr id="4" name="TextBox 4"/>
          <p:cNvSpPr txBox="1"/>
          <p:nvPr/>
        </p:nvSpPr>
        <p:spPr>
          <a:xfrm>
            <a:off x="13331598" y="8423910"/>
            <a:ext cx="4781401" cy="20916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a:lnSpc>
                <a:spcPts val="3359"/>
              </a:lnSpc>
            </a:pPr>
            <a:r>
              <a:rPr lang="en-US" sz="2400" dirty="0">
                <a:solidFill>
                  <a:srgbClr val="9B9B9B"/>
                </a:solidFill>
                <a:latin typeface="Public Sans"/>
              </a:rPr>
              <a:t>underlying trend by age group</a:t>
            </a:r>
          </a:p>
          <a:p>
            <a:pPr marL="0" lvl="0" indent="0">
              <a:lnSpc>
                <a:spcPts val="3359"/>
              </a:lnSpc>
              <a:spcBef>
                <a:spcPct val="0"/>
              </a:spcBef>
            </a:pPr>
            <a:endParaRPr lang="en-US" sz="2400" dirty="0">
              <a:solidFill>
                <a:srgbClr val="9B9B9B"/>
              </a:solidFill>
              <a:latin typeface="Public Sans"/>
            </a:endParaRP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FOOD &amp; SNACKS</a:t>
            </a:r>
          </a:p>
        </p:txBody>
      </p:sp>
      <p:sp>
        <p:nvSpPr>
          <p:cNvPr id="7" name="TextBox 7"/>
          <p:cNvSpPr txBox="1"/>
          <p:nvPr/>
        </p:nvSpPr>
        <p:spPr>
          <a:xfrm>
            <a:off x="7921398" y="8423910"/>
            <a:ext cx="4375894" cy="16725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marL="0" lvl="0" indent="0">
              <a:lnSpc>
                <a:spcPts val="3359"/>
              </a:lnSpc>
              <a:spcBef>
                <a:spcPct val="0"/>
              </a:spcBef>
            </a:pPr>
            <a:r>
              <a:rPr lang="en-US" sz="2400" dirty="0">
                <a:solidFill>
                  <a:srgbClr val="9B9B9B"/>
                </a:solidFill>
                <a:latin typeface="Public Sans"/>
              </a:rPr>
              <a:t>underlying trend by age group</a:t>
            </a:r>
          </a:p>
        </p:txBody>
      </p:sp>
      <p:pic>
        <p:nvPicPr>
          <p:cNvPr id="8" name="Picture 8"/>
          <p:cNvPicPr>
            <a:picLocks noChangeAspect="1"/>
          </p:cNvPicPr>
          <p:nvPr/>
        </p:nvPicPr>
        <p:blipFill>
          <a:blip r:embed="rId3"/>
          <a:srcRect l="2374" r="2374"/>
          <a:stretch>
            <a:fillRect/>
          </a:stretch>
        </p:blipFill>
        <p:spPr>
          <a:xfrm>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1279</Words>
  <Application>Microsoft Macintosh PowerPoint</Application>
  <PresentationFormat>Custom</PresentationFormat>
  <Paragraphs>239</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vt:lpstr>
      <vt:lpstr>Arial</vt:lpstr>
      <vt:lpstr>Public Sans Bold Italics</vt:lpstr>
      <vt:lpstr>Public Sans Bold</vt:lpstr>
      <vt:lpstr>Canva Sans Bold</vt:lpstr>
      <vt:lpstr>Canva Sans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dc:title>
  <cp:lastModifiedBy>Miriam Nawaz</cp:lastModifiedBy>
  <cp:revision>7</cp:revision>
  <dcterms:created xsi:type="dcterms:W3CDTF">2006-08-16T00:00:00Z</dcterms:created>
  <dcterms:modified xsi:type="dcterms:W3CDTF">2022-10-19T16:19:39Z</dcterms:modified>
  <dc:identifier>DAFPOK-1huk</dc:identifier>
</cp:coreProperties>
</file>